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Montserrat SemiBold"/>
      <p:regular r:id="rId40"/>
      <p:bold r:id="rId41"/>
      <p:italic r:id="rId42"/>
      <p:boldItalic r:id="rId43"/>
    </p:embeddedFont>
    <p:embeddedFont>
      <p:font typeface="Lato"/>
      <p:regular r:id="rId44"/>
      <p:bold r:id="rId45"/>
      <p:italic r:id="rId46"/>
      <p:boldItalic r:id="rId47"/>
    </p:embeddedFont>
    <p:embeddedFont>
      <p:font typeface="Montserrat"/>
      <p:regular r:id="rId48"/>
      <p:bold r:id="rId49"/>
      <p:italic r:id="rId50"/>
      <p:boldItalic r:id="rId51"/>
    </p:embeddedFont>
    <p:embeddedFont>
      <p:font typeface="Montserrat ExtraBold"/>
      <p:bold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g1eS6RySAQHZ58Ofxzs+lM+kyF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Lato-regular.fntdata"/><Relationship Id="rId43" Type="http://schemas.openxmlformats.org/officeDocument/2006/relationships/font" Target="fonts/MontserratSemiBold-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regular.fntdata"/><Relationship Id="rId47" Type="http://schemas.openxmlformats.org/officeDocument/2006/relationships/font" Target="fonts/Lato-boldItalic.fntdata"/><Relationship Id="rId49"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MontserratExtraBold-boldItalic.fntdata"/><Relationship Id="rId52" Type="http://schemas.openxmlformats.org/officeDocument/2006/relationships/font" Target="fonts/MontserratExtraBold-bold.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d85dd4d2a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cd85dd4d2a_0_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2000"/>
              </a:spcAft>
              <a:buSzPts val="1100"/>
              <a:buNone/>
            </a:pPr>
            <a:r>
              <a:t/>
            </a:r>
            <a:endParaRPr/>
          </a:p>
        </p:txBody>
      </p:sp>
      <p:sp>
        <p:nvSpPr>
          <p:cNvPr id="284" name="Google Shape;284;gcd85dd4d2a_0_2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674a0e0ed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10674a0e0ed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We </a:t>
            </a:r>
            <a:r>
              <a:rPr lang="en-US"/>
              <a:t>first</a:t>
            </a:r>
            <a:r>
              <a:rPr lang="en-US"/>
              <a:t> look at their demand per day of week. Each location has different scenarios.</a:t>
            </a:r>
            <a:endParaRPr/>
          </a:p>
          <a:p>
            <a:pPr indent="0" lvl="0" marL="0" rtl="0" algn="l">
              <a:lnSpc>
                <a:spcPct val="100000"/>
              </a:lnSpc>
              <a:spcBef>
                <a:spcPts val="0"/>
              </a:spcBef>
              <a:spcAft>
                <a:spcPts val="0"/>
              </a:spcAft>
              <a:buClr>
                <a:schemeClr val="dk1"/>
              </a:buClr>
              <a:buSzPts val="1100"/>
              <a:buFont typeface="Arial"/>
              <a:buNone/>
            </a:pPr>
            <a:r>
              <a:rPr lang="en-US"/>
              <a:t>#-&gt; For DTLA, weekdays seem to have much more demand than weekends.</a:t>
            </a:r>
            <a:endParaRPr/>
          </a:p>
          <a:p>
            <a:pPr indent="0" lvl="0" marL="0" rtl="0" algn="l">
              <a:spcBef>
                <a:spcPts val="0"/>
              </a:spcBef>
              <a:spcAft>
                <a:spcPts val="0"/>
              </a:spcAft>
              <a:buClr>
                <a:schemeClr val="dk1"/>
              </a:buClr>
              <a:buSzPts val="1100"/>
              <a:buFont typeface="Arial"/>
              <a:buNone/>
            </a:pPr>
            <a:r>
              <a:rPr lang="en-US"/>
              <a:t>#-&gt; For Westside, weekends have much more demand than weekdays.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#-&gt; For Pasadena, Tuesdays have the most demand, and Thursdays have the least demand.</a:t>
            </a:r>
            <a:endParaRPr/>
          </a:p>
          <a:p>
            <a:pPr indent="0" lvl="0" marL="0" rtl="0" algn="l">
              <a:lnSpc>
                <a:spcPct val="100000"/>
              </a:lnSpc>
              <a:spcBef>
                <a:spcPts val="0"/>
              </a:spcBef>
              <a:spcAft>
                <a:spcPts val="0"/>
              </a:spcAft>
              <a:buClr>
                <a:schemeClr val="dk1"/>
              </a:buClr>
              <a:buSzPts val="1100"/>
              <a:buFont typeface="Arial"/>
              <a:buNone/>
            </a:pPr>
            <a:r>
              <a:rPr lang="en-US"/>
              <a:t>#-&gt; For North Hollywood, weekends seem to have more demand than weekdays. Mondays have the least demand.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78" name="Google Shape;378;g10674a0e0ed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db1e5ad6f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cdb1e5ad6f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Then we look at the daily demand in general</a:t>
            </a:r>
            <a:endParaRPr/>
          </a:p>
        </p:txBody>
      </p:sp>
      <p:sp>
        <p:nvSpPr>
          <p:cNvPr id="390" name="Google Shape;390;gcdb1e5ad6f_0_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674a0e0ed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10674a0e0ed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g10674a0e0ed_0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674a0e0ed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10674a0e0ed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 -&gt; DTLA has more unique start stations, and significantly more new stations were built starting 2018.</a:t>
            </a:r>
            <a:endParaRPr/>
          </a:p>
          <a:p>
            <a:pPr indent="0" lvl="0" marL="0" rtl="0" algn="l">
              <a:lnSpc>
                <a:spcPct val="100000"/>
              </a:lnSpc>
              <a:spcBef>
                <a:spcPts val="0"/>
              </a:spcBef>
              <a:spcAft>
                <a:spcPts val="0"/>
              </a:spcAft>
              <a:buClr>
                <a:schemeClr val="dk1"/>
              </a:buClr>
              <a:buSzPts val="1100"/>
              <a:buFont typeface="Arial"/>
              <a:buNone/>
            </a:pPr>
            <a:r>
              <a:rPr lang="en-US"/>
              <a:t># -&gt; We notice there was a sharp decrease of unique start station in Westside in 2019 3rd quarter.</a:t>
            </a:r>
            <a:endParaRPr/>
          </a:p>
          <a:p>
            <a:pPr indent="0" lvl="0" marL="0" rtl="0" algn="l">
              <a:lnSpc>
                <a:spcPct val="100000"/>
              </a:lnSpc>
              <a:spcBef>
                <a:spcPts val="0"/>
              </a:spcBef>
              <a:spcAft>
                <a:spcPts val="0"/>
              </a:spcAft>
              <a:buClr>
                <a:schemeClr val="dk1"/>
              </a:buClr>
              <a:buSzPts val="1100"/>
              <a:buFont typeface="Arial"/>
              <a:buNone/>
            </a:pPr>
            <a:r>
              <a:rPr lang="en-US"/>
              <a:t># -&gt; There are only few stations in Pasadena and Westside, which aligns with the demands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412" name="Google Shape;412;g10674a0e0ed_0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db355dc92_0_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cdb355dc92_0_5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cdb355dc92_0_5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cdb1e5ad6f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cdb1e5ad6f_0_2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31" name="Google Shape;431;gcdb1e5ad6f_0_2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56a6bdcf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1056a6bdcf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1056a6bdcf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056a6bdcf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1056a6bdcf8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1056a6bdcf8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674a0e0e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10674a0e0ed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66" name="Google Shape;466;g10674a0e0ed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d85dd4d2a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cd85dd4d2a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gcd85dd4d2a_0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fd83dca9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cfd83dca9f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are the two reasons behind. </a:t>
            </a:r>
            <a:endParaRPr/>
          </a:p>
          <a:p>
            <a:pPr indent="0" lvl="0" marL="0" rtl="0" algn="l">
              <a:lnSpc>
                <a:spcPct val="100000"/>
              </a:lnSpc>
              <a:spcBef>
                <a:spcPts val="0"/>
              </a:spcBef>
              <a:spcAft>
                <a:spcPts val="0"/>
              </a:spcAft>
              <a:buSzPts val="1400"/>
              <a:buNone/>
            </a:pPr>
            <a:r>
              <a:rPr lang="en-US"/>
              <a:t>- As you can see on the left graph, which shows the age breakdown of current Spotify customers in the US, customers.....</a:t>
            </a:r>
            <a:endParaRPr/>
          </a:p>
          <a:p>
            <a:pPr indent="0" lvl="0" marL="0" rtl="0" algn="l">
              <a:lnSpc>
                <a:spcPct val="100000"/>
              </a:lnSpc>
              <a:spcBef>
                <a:spcPts val="0"/>
              </a:spcBef>
              <a:spcAft>
                <a:spcPts val="0"/>
              </a:spcAft>
              <a:buSzPts val="1400"/>
              <a:buNone/>
            </a:pPr>
            <a:r>
              <a:rPr lang="en-US"/>
              <a:t>- Spotify customers aging under 30 have a much higher satisfaction towards Spotify as an brand,</a:t>
            </a:r>
            <a:endParaRPr/>
          </a:p>
          <a:p>
            <a:pPr indent="0" lvl="0" marL="0" rtl="0" algn="l">
              <a:lnSpc>
                <a:spcPct val="100000"/>
              </a:lnSpc>
              <a:spcBef>
                <a:spcPts val="0"/>
              </a:spcBef>
              <a:spcAft>
                <a:spcPts val="0"/>
              </a:spcAft>
              <a:buSzPts val="1400"/>
              <a:buNone/>
            </a:pPr>
            <a:r>
              <a:rPr lang="en-US"/>
              <a:t>so in general, it would easier to convert this group of people from ad-supported users to Premium subscribers. </a:t>
            </a:r>
            <a:endParaRPr/>
          </a:p>
        </p:txBody>
      </p:sp>
      <p:sp>
        <p:nvSpPr>
          <p:cNvPr id="487" name="Google Shape;487;gcfd83dca9f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db1e5ad6f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gcdb1e5ad6f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900">
                <a:latin typeface="Arial"/>
                <a:ea typeface="Arial"/>
                <a:cs typeface="Arial"/>
                <a:sym typeface="Arial"/>
              </a:rPr>
              <a:t>The third strategy we recommend is to integrate Spotify’s streaming service with other platforms or products.</a:t>
            </a:r>
            <a:endParaRPr sz="9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98" name="Google Shape;498;gcdb1e5ad6f_0_3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fd75a1bc5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cfd75a1bc5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cfd75a1bc5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fd75a1bc5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cfd75a1bc5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gcfd75a1bc5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cfd75a1bc5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cfd75a1bc5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cfd75a1bc5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fd75a1bc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cfd75a1bc5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gcfd75a1bc5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fd75a1bc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cfd75a1bc5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gcfd75a1bc5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fd75a1bc5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cfd75a1bc5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gcfd75a1bc5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cfd75a1bc5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cfd75a1bc5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4" name="Google Shape;574;gcfd75a1bc5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fd75a1bc5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cfd75a1bc5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gcfd75a1bc5_0_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674a0e0ed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674a0e0ed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main dataset is the metro bike share trip dataset. It contains data of around a million and three hundred thousand trips in LA. Data start from the July the 7th  in 2016 (when the system launched)  to the end of September in 2021, and data are provided in minutes. Basically, we obtain information about the duration of the trip given the start and end time, and we also know where the trip happened given the start and end location and station, and also additional information about bike type and passholder type. There is also another dataset about station information, including its region and status. So we merge the two datasets to incorporate all information. </a:t>
            </a:r>
            <a:endParaRPr/>
          </a:p>
        </p:txBody>
      </p:sp>
      <p:sp>
        <p:nvSpPr>
          <p:cNvPr id="307" name="Google Shape;307;g10674a0e0ed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fd75a1bc5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cfd75a1bc5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gcfd75a1bc5_0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fd75a1bc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cfd75a1bc5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gcfd75a1bc5_0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fd75a1bc5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cfd75a1bc5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gcfd75a1bc5_0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cfd75a1bc5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gcfd75a1bc5_0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gcfd75a1bc5_0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cfd75a1bc5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gcfd75a1bc5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gcfd75a1bc5_0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db1e5ad6f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cdb1e5ad6f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hope our presentation provides useful information to you or inspires more thought of you. Thank you for listening, now we are open to any question you may have.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38" name="Google Shape;638;gcdb1e5ad6f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674a0e0ed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10674a0e0ed_0_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10674a0e0ed_0_1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674a0e0e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10674a0e0ed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Firstly, we take a quick look at the station status. 85% of the stations are active and when we do predictions, we probably want to exclude the inactive stations. </a:t>
            </a:r>
            <a:endParaRPr/>
          </a:p>
        </p:txBody>
      </p:sp>
      <p:sp>
        <p:nvSpPr>
          <p:cNvPr id="325" name="Google Shape;325;g10674a0e0ed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674a0e0e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10674a0e0ed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50"/>
              <a:t>Then we dive directly into demands.  </a:t>
            </a:r>
            <a:r>
              <a:rPr lang="en-US"/>
              <a:t>Here we show the hourly, daily, monthly and annual demand, just by counting the number of unique trips within each time horizon. We can’t tell much from higher frequency demand but we can observe some seasonal trends, it looks like there is  monthly seasonality.</a:t>
            </a:r>
            <a:endParaRPr/>
          </a:p>
          <a:p>
            <a:pPr indent="0" lvl="0" marL="0" rtl="0" algn="l">
              <a:lnSpc>
                <a:spcPct val="100000"/>
              </a:lnSpc>
              <a:spcBef>
                <a:spcPts val="0"/>
              </a:spcBef>
              <a:spcAft>
                <a:spcPts val="0"/>
              </a:spcAft>
              <a:buSzPts val="1400"/>
              <a:buNone/>
            </a:pPr>
            <a:r>
              <a:rPr lang="en-US"/>
              <a:t>Overall level of demand keep increasing from 2016 to 2018, and then it  start to decrease. The largest decreases happened in the first quarterly of 2020,  which may largely due to COVID impact.</a:t>
            </a:r>
            <a:endParaRPr/>
          </a:p>
        </p:txBody>
      </p:sp>
      <p:sp>
        <p:nvSpPr>
          <p:cNvPr id="335" name="Google Shape;335;g10674a0e0ed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674a0e0ed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10674a0e0ed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also look at demands in each day of the week. So Friday seems to have the most demand and Monday has the lowest.</a:t>
            </a:r>
            <a:endParaRPr/>
          </a:p>
          <a:p>
            <a:pPr indent="0" lvl="0" marL="0" rtl="0" algn="l">
              <a:lnSpc>
                <a:spcPct val="100000"/>
              </a:lnSpc>
              <a:spcBef>
                <a:spcPts val="0"/>
              </a:spcBef>
              <a:spcAft>
                <a:spcPts val="0"/>
              </a:spcAft>
              <a:buSzPts val="1400"/>
              <a:buNone/>
            </a:pPr>
            <a:r>
              <a:rPr lang="en-US"/>
              <a:t>Next, I will pass onto Keren to continue our EDA. </a:t>
            </a:r>
            <a:endParaRPr/>
          </a:p>
        </p:txBody>
      </p:sp>
      <p:sp>
        <p:nvSpPr>
          <p:cNvPr id="347" name="Google Shape;347;g10674a0e0ed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db1e5ad6f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cdb1e5ad6f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Thank yu Lin.</a:t>
            </a:r>
            <a:endParaRPr/>
          </a:p>
          <a:p>
            <a:pPr indent="0" lvl="0" marL="0" rtl="0" algn="l">
              <a:lnSpc>
                <a:spcPct val="100000"/>
              </a:lnSpc>
              <a:spcBef>
                <a:spcPts val="0"/>
              </a:spcBef>
              <a:spcAft>
                <a:spcPts val="0"/>
              </a:spcAft>
              <a:buSzPts val="1400"/>
              <a:buNone/>
            </a:pPr>
            <a:r>
              <a:rPr lang="en-US"/>
              <a:t>Besides demand, we analyzed the average trip duration.</a:t>
            </a:r>
            <a:endParaRPr/>
          </a:p>
          <a:p>
            <a:pPr indent="0" lvl="0" marL="0" rtl="0" algn="l">
              <a:lnSpc>
                <a:spcPct val="100000"/>
              </a:lnSpc>
              <a:spcBef>
                <a:spcPts val="0"/>
              </a:spcBef>
              <a:spcAft>
                <a:spcPts val="0"/>
              </a:spcAft>
              <a:buSzPts val="1400"/>
              <a:buNone/>
            </a:pPr>
            <a:r>
              <a:rPr lang="en-US"/>
              <a:t>Average duration for each year has been increasing since 2019. 2021 has the longest average duration, which is more than 45 mins per trip.</a:t>
            </a:r>
            <a:endParaRPr/>
          </a:p>
          <a:p>
            <a:pPr indent="0" lvl="0" marL="0" rtl="0" algn="l">
              <a:lnSpc>
                <a:spcPct val="100000"/>
              </a:lnSpc>
              <a:spcBef>
                <a:spcPts val="0"/>
              </a:spcBef>
              <a:spcAft>
                <a:spcPts val="0"/>
              </a:spcAft>
              <a:buSzPts val="1400"/>
              <a:buNone/>
            </a:pPr>
            <a:r>
              <a:rPr lang="en-US"/>
              <a:t>In addition, we found that </a:t>
            </a:r>
            <a:endParaRPr/>
          </a:p>
        </p:txBody>
      </p:sp>
      <p:sp>
        <p:nvSpPr>
          <p:cNvPr id="357" name="Google Shape;357;gcdb1e5ad6f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674a0e0ed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10674a0e0ed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did </a:t>
            </a:r>
            <a:r>
              <a:rPr lang="en-US"/>
              <a:t>analysis</a:t>
            </a:r>
            <a:r>
              <a:rPr lang="en-US"/>
              <a:t> on unique start station as well/</a:t>
            </a:r>
            <a:endParaRPr/>
          </a:p>
          <a:p>
            <a:pPr indent="0" lvl="0" marL="0" rtl="0" algn="l">
              <a:lnSpc>
                <a:spcPct val="100000"/>
              </a:lnSpc>
              <a:spcBef>
                <a:spcPts val="0"/>
              </a:spcBef>
              <a:spcAft>
                <a:spcPts val="0"/>
              </a:spcAft>
              <a:buSzPts val="1400"/>
              <a:buNone/>
            </a:pPr>
            <a:r>
              <a:rPr lang="en-US"/>
              <a:t>Users in the past 2 yrs rent bikes from much more different start stations than users in previous years.  </a:t>
            </a:r>
            <a:endParaRPr/>
          </a:p>
          <a:p>
            <a:pPr indent="0" lvl="0" marL="0" rtl="0" algn="l">
              <a:lnSpc>
                <a:spcPct val="100000"/>
              </a:lnSpc>
              <a:spcBef>
                <a:spcPts val="0"/>
              </a:spcBef>
              <a:spcAft>
                <a:spcPts val="0"/>
              </a:spcAft>
              <a:buSzPts val="1400"/>
              <a:buNone/>
            </a:pPr>
            <a:r>
              <a:rPr lang="en-US"/>
              <a:t># -&gt; It infers that more stations were built in the past two years.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68" name="Google Shape;368;g10674a0e0ed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Highlight">
  <p:cSld name="Big Number Highlight">
    <p:spTree>
      <p:nvGrpSpPr>
        <p:cNvPr id="87" name="Shape 87"/>
        <p:cNvGrpSpPr/>
        <p:nvPr/>
      </p:nvGrpSpPr>
      <p:grpSpPr>
        <a:xfrm>
          <a:off x="0" y="0"/>
          <a:ext cx="0" cy="0"/>
          <a:chOff x="0" y="0"/>
          <a:chExt cx="0" cy="0"/>
        </a:xfrm>
      </p:grpSpPr>
      <p:sp>
        <p:nvSpPr>
          <p:cNvPr id="88" name="Google Shape;88;p29"/>
          <p:cNvSpPr/>
          <p:nvPr/>
        </p:nvSpPr>
        <p:spPr>
          <a:xfrm>
            <a:off x="0" y="-33252"/>
            <a:ext cx="12192000" cy="62179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89" name="Google Shape;89;p29"/>
          <p:cNvSpPr txBox="1"/>
          <p:nvPr>
            <p:ph type="title"/>
          </p:nvPr>
        </p:nvSpPr>
        <p:spPr>
          <a:xfrm>
            <a:off x="4945224" y="365126"/>
            <a:ext cx="6408576" cy="126773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Montserrat SemiBold"/>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29"/>
          <p:cNvSpPr/>
          <p:nvPr>
            <p:ph idx="2" type="pic"/>
          </p:nvPr>
        </p:nvSpPr>
        <p:spPr>
          <a:xfrm>
            <a:off x="191193" y="282633"/>
            <a:ext cx="3847407" cy="6292734"/>
          </a:xfrm>
          <a:prstGeom prst="rect">
            <a:avLst/>
          </a:prstGeom>
          <a:solidFill>
            <a:srgbClr val="F2F2F2"/>
          </a:solidFill>
          <a:ln>
            <a:noFill/>
          </a:ln>
        </p:spPr>
      </p:sp>
      <p:sp>
        <p:nvSpPr>
          <p:cNvPr id="94" name="Google Shape;94;p29"/>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ple Content">
  <p:cSld name="Triple Content">
    <p:spTree>
      <p:nvGrpSpPr>
        <p:cNvPr id="95" name="Shape 95"/>
        <p:cNvGrpSpPr/>
        <p:nvPr/>
      </p:nvGrpSpPr>
      <p:grpSpPr>
        <a:xfrm>
          <a:off x="0" y="0"/>
          <a:ext cx="0" cy="0"/>
          <a:chOff x="0" y="0"/>
          <a:chExt cx="0" cy="0"/>
        </a:xfrm>
      </p:grpSpPr>
      <p:sp>
        <p:nvSpPr>
          <p:cNvPr id="96" name="Google Shape;96;p30"/>
          <p:cNvSpPr/>
          <p:nvPr/>
        </p:nvSpPr>
        <p:spPr>
          <a:xfrm>
            <a:off x="605444" y="4468562"/>
            <a:ext cx="3476105" cy="202431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97" name="Google Shape;97;p30"/>
          <p:cNvSpPr txBox="1"/>
          <p:nvPr>
            <p:ph idx="1" type="body"/>
          </p:nvPr>
        </p:nvSpPr>
        <p:spPr>
          <a:xfrm>
            <a:off x="1573411" y="4639456"/>
            <a:ext cx="2332185" cy="2765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30"/>
          <p:cNvSpPr txBox="1"/>
          <p:nvPr>
            <p:ph idx="2" type="body"/>
          </p:nvPr>
        </p:nvSpPr>
        <p:spPr>
          <a:xfrm>
            <a:off x="1573411" y="4916003"/>
            <a:ext cx="2332185" cy="140585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0"/>
          <p:cNvSpPr/>
          <p:nvPr/>
        </p:nvSpPr>
        <p:spPr>
          <a:xfrm>
            <a:off x="4329546" y="4468562"/>
            <a:ext cx="3476105" cy="202431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101" name="Google Shape;101;p30"/>
          <p:cNvSpPr txBox="1"/>
          <p:nvPr>
            <p:ph idx="3" type="body"/>
          </p:nvPr>
        </p:nvSpPr>
        <p:spPr>
          <a:xfrm>
            <a:off x="5297513" y="4639456"/>
            <a:ext cx="2332185" cy="2765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30"/>
          <p:cNvSpPr txBox="1"/>
          <p:nvPr>
            <p:ph idx="4" type="body"/>
          </p:nvPr>
        </p:nvSpPr>
        <p:spPr>
          <a:xfrm>
            <a:off x="5297513" y="4916003"/>
            <a:ext cx="2332185" cy="140585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30"/>
          <p:cNvSpPr/>
          <p:nvPr/>
        </p:nvSpPr>
        <p:spPr>
          <a:xfrm>
            <a:off x="8053648" y="4468562"/>
            <a:ext cx="3476105" cy="202431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104" name="Google Shape;104;p30"/>
          <p:cNvSpPr txBox="1"/>
          <p:nvPr>
            <p:ph idx="5" type="body"/>
          </p:nvPr>
        </p:nvSpPr>
        <p:spPr>
          <a:xfrm>
            <a:off x="9021615" y="4639456"/>
            <a:ext cx="2332185" cy="2765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30"/>
          <p:cNvSpPr txBox="1"/>
          <p:nvPr>
            <p:ph idx="6" type="body"/>
          </p:nvPr>
        </p:nvSpPr>
        <p:spPr>
          <a:xfrm>
            <a:off x="9021615" y="4916003"/>
            <a:ext cx="2332185" cy="140585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30"/>
          <p:cNvSpPr/>
          <p:nvPr>
            <p:ph idx="7" type="pic"/>
          </p:nvPr>
        </p:nvSpPr>
        <p:spPr>
          <a:xfrm>
            <a:off x="604838" y="1966913"/>
            <a:ext cx="3476625" cy="2501900"/>
          </a:xfrm>
          <a:prstGeom prst="rect">
            <a:avLst/>
          </a:prstGeom>
          <a:noFill/>
          <a:ln>
            <a:noFill/>
          </a:ln>
        </p:spPr>
      </p:sp>
      <p:sp>
        <p:nvSpPr>
          <p:cNvPr id="107" name="Google Shape;107;p30"/>
          <p:cNvSpPr/>
          <p:nvPr>
            <p:ph idx="8" type="pic"/>
          </p:nvPr>
        </p:nvSpPr>
        <p:spPr>
          <a:xfrm>
            <a:off x="4329026" y="1966913"/>
            <a:ext cx="3476625" cy="2501900"/>
          </a:xfrm>
          <a:prstGeom prst="rect">
            <a:avLst/>
          </a:prstGeom>
          <a:noFill/>
          <a:ln>
            <a:noFill/>
          </a:ln>
        </p:spPr>
      </p:sp>
      <p:sp>
        <p:nvSpPr>
          <p:cNvPr id="108" name="Google Shape;108;p30"/>
          <p:cNvSpPr/>
          <p:nvPr>
            <p:ph idx="9" type="pic"/>
          </p:nvPr>
        </p:nvSpPr>
        <p:spPr>
          <a:xfrm>
            <a:off x="8053387" y="1966913"/>
            <a:ext cx="3476625" cy="2501900"/>
          </a:xfrm>
          <a:prstGeom prst="rect">
            <a:avLst/>
          </a:prstGeom>
          <a:noFill/>
          <a:ln>
            <a:noFill/>
          </a:ln>
        </p:spPr>
      </p:sp>
      <p:sp>
        <p:nvSpPr>
          <p:cNvPr id="109" name="Google Shape;109;p30"/>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
        <p:nvSpPr>
          <p:cNvPr id="110" name="Google Shape;110;p30"/>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ig Picture 02">
  <p:cSld name="Content With Big Picture 02">
    <p:spTree>
      <p:nvGrpSpPr>
        <p:cNvPr id="111" name="Shape 111"/>
        <p:cNvGrpSpPr/>
        <p:nvPr/>
      </p:nvGrpSpPr>
      <p:grpSpPr>
        <a:xfrm>
          <a:off x="0" y="0"/>
          <a:ext cx="0" cy="0"/>
          <a:chOff x="0" y="0"/>
          <a:chExt cx="0" cy="0"/>
        </a:xfrm>
      </p:grpSpPr>
      <p:sp>
        <p:nvSpPr>
          <p:cNvPr id="112" name="Google Shape;112;p31"/>
          <p:cNvSpPr txBox="1"/>
          <p:nvPr>
            <p:ph type="title"/>
          </p:nvPr>
        </p:nvSpPr>
        <p:spPr>
          <a:xfrm>
            <a:off x="510072" y="447870"/>
            <a:ext cx="6991739" cy="136226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31"/>
          <p:cNvSpPr/>
          <p:nvPr/>
        </p:nvSpPr>
        <p:spPr>
          <a:xfrm>
            <a:off x="8481527" y="0"/>
            <a:ext cx="371047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117" name="Google Shape;117;p31"/>
          <p:cNvSpPr/>
          <p:nvPr>
            <p:ph idx="2" type="pic"/>
          </p:nvPr>
        </p:nvSpPr>
        <p:spPr>
          <a:xfrm>
            <a:off x="7509785" y="464496"/>
            <a:ext cx="4030825" cy="6392086"/>
          </a:xfrm>
          <a:prstGeom prst="rect">
            <a:avLst/>
          </a:prstGeom>
          <a:noFill/>
          <a:ln>
            <a:noFill/>
          </a:ln>
        </p:spPr>
      </p:sp>
      <p:sp>
        <p:nvSpPr>
          <p:cNvPr id="118" name="Google Shape;118;p31"/>
          <p:cNvSpPr txBox="1"/>
          <p:nvPr>
            <p:ph idx="1" type="body"/>
          </p:nvPr>
        </p:nvSpPr>
        <p:spPr>
          <a:xfrm>
            <a:off x="510072" y="1940767"/>
            <a:ext cx="6991738" cy="45906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31"/>
          <p:cNvSpPr txBox="1"/>
          <p:nvPr/>
        </p:nvSpPr>
        <p:spPr>
          <a:xfrm>
            <a:off x="11711839" y="6480002"/>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meline">
  <p:cSld name="1_Timeline">
    <p:spTree>
      <p:nvGrpSpPr>
        <p:cNvPr id="120" name="Shape 120"/>
        <p:cNvGrpSpPr/>
        <p:nvPr/>
      </p:nvGrpSpPr>
      <p:grpSpPr>
        <a:xfrm>
          <a:off x="0" y="0"/>
          <a:ext cx="0" cy="0"/>
          <a:chOff x="0" y="0"/>
          <a:chExt cx="0" cy="0"/>
        </a:xfrm>
      </p:grpSpPr>
      <p:sp>
        <p:nvSpPr>
          <p:cNvPr id="121" name="Google Shape;12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33"/>
          <p:cNvSpPr txBox="1"/>
          <p:nvPr>
            <p:ph type="title"/>
          </p:nvPr>
        </p:nvSpPr>
        <p:spPr>
          <a:xfrm>
            <a:off x="266007" y="173933"/>
            <a:ext cx="11596255"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3"/>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pic>
        <p:nvPicPr>
          <p:cNvPr id="126" name="Google Shape;126;p33"/>
          <p:cNvPicPr preferRelativeResize="0"/>
          <p:nvPr/>
        </p:nvPicPr>
        <p:blipFill rotWithShape="1">
          <a:blip r:embed="rId2">
            <a:alphaModFix amt="38000"/>
          </a:blip>
          <a:srcRect b="0" l="0" r="0" t="0"/>
          <a:stretch/>
        </p:blipFill>
        <p:spPr>
          <a:xfrm>
            <a:off x="0" y="0"/>
            <a:ext cx="12192000" cy="6858000"/>
          </a:xfrm>
          <a:prstGeom prst="rect">
            <a:avLst/>
          </a:prstGeom>
          <a:noFill/>
          <a:ln>
            <a:noFill/>
          </a:ln>
          <a:effectLst>
            <a:outerShdw blurRad="171450" rotWithShape="0" algn="bl" dir="6180000" dist="19050">
              <a:srgbClr val="D9EAD3">
                <a:alpha val="34901"/>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02">
  <p:cSld name="Double Content 02">
    <p:spTree>
      <p:nvGrpSpPr>
        <p:cNvPr id="127" name="Shape 127"/>
        <p:cNvGrpSpPr/>
        <p:nvPr/>
      </p:nvGrpSpPr>
      <p:grpSpPr>
        <a:xfrm>
          <a:off x="0" y="0"/>
          <a:ext cx="0" cy="0"/>
          <a:chOff x="0" y="0"/>
          <a:chExt cx="0" cy="0"/>
        </a:xfrm>
      </p:grpSpPr>
      <p:sp>
        <p:nvSpPr>
          <p:cNvPr id="128" name="Google Shape;128;p34"/>
          <p:cNvSpPr/>
          <p:nvPr/>
        </p:nvSpPr>
        <p:spPr>
          <a:xfrm>
            <a:off x="0" y="1914525"/>
            <a:ext cx="12192000" cy="3943349"/>
          </a:xfrm>
          <a:prstGeom prst="rect">
            <a:avLst/>
          </a:prstGeom>
          <a:solidFill>
            <a:schemeClr val="accent1"/>
          </a:solidFill>
          <a:ln cap="flat" cmpd="sng" w="12700">
            <a:solidFill>
              <a:srgbClr val="BA9C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129" name="Google Shape;129;p34"/>
          <p:cNvSpPr txBox="1"/>
          <p:nvPr>
            <p:ph idx="1" type="body"/>
          </p:nvPr>
        </p:nvSpPr>
        <p:spPr>
          <a:xfrm>
            <a:off x="8153401" y="2363224"/>
            <a:ext cx="3681334" cy="5984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a:solidFill>
                  <a:schemeClr val="dk1"/>
                </a:solidFill>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34"/>
          <p:cNvSpPr txBox="1"/>
          <p:nvPr>
            <p:ph idx="2" type="body"/>
          </p:nvPr>
        </p:nvSpPr>
        <p:spPr>
          <a:xfrm>
            <a:off x="8153401" y="2951795"/>
            <a:ext cx="3681334" cy="24012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solidFill>
                  <a:schemeClr val="dk1"/>
                </a:solidFill>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34"/>
          <p:cNvSpPr txBox="1"/>
          <p:nvPr>
            <p:ph idx="3" type="body"/>
          </p:nvPr>
        </p:nvSpPr>
        <p:spPr>
          <a:xfrm>
            <a:off x="357265" y="2363224"/>
            <a:ext cx="3681334" cy="5984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a:solidFill>
                  <a:schemeClr val="dk1"/>
                </a:solidFill>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34"/>
          <p:cNvSpPr txBox="1"/>
          <p:nvPr>
            <p:ph idx="4" type="body"/>
          </p:nvPr>
        </p:nvSpPr>
        <p:spPr>
          <a:xfrm>
            <a:off x="357265" y="2951795"/>
            <a:ext cx="3681334" cy="24012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solidFill>
                  <a:schemeClr val="dk1"/>
                </a:solidFill>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34"/>
          <p:cNvSpPr txBox="1"/>
          <p:nvPr>
            <p:ph type="title"/>
          </p:nvPr>
        </p:nvSpPr>
        <p:spPr>
          <a:xfrm>
            <a:off x="423862" y="228600"/>
            <a:ext cx="11344275" cy="62169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Montserrat SemiBold"/>
              <a:buNone/>
              <a:defRPr b="1" sz="2800">
                <a:solidFill>
                  <a:schemeClr val="dk1"/>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4"/>
          <p:cNvSpPr/>
          <p:nvPr>
            <p:ph idx="5" type="pic"/>
          </p:nvPr>
        </p:nvSpPr>
        <p:spPr>
          <a:xfrm>
            <a:off x="4219575" y="1104900"/>
            <a:ext cx="3752850" cy="5753100"/>
          </a:xfrm>
          <a:prstGeom prst="rect">
            <a:avLst/>
          </a:prstGeom>
          <a:noFill/>
          <a:ln>
            <a:noFill/>
          </a:ln>
        </p:spPr>
      </p:sp>
      <p:sp>
        <p:nvSpPr>
          <p:cNvPr id="135" name="Google Shape;135;p34"/>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Our Team">
    <p:spTree>
      <p:nvGrpSpPr>
        <p:cNvPr id="136" name="Shape 136"/>
        <p:cNvGrpSpPr/>
        <p:nvPr/>
      </p:nvGrpSpPr>
      <p:grpSpPr>
        <a:xfrm>
          <a:off x="0" y="0"/>
          <a:ext cx="0" cy="0"/>
          <a:chOff x="0" y="0"/>
          <a:chExt cx="0" cy="0"/>
        </a:xfrm>
      </p:grpSpPr>
      <p:sp>
        <p:nvSpPr>
          <p:cNvPr id="137" name="Google Shape;137;p35"/>
          <p:cNvSpPr/>
          <p:nvPr/>
        </p:nvSpPr>
        <p:spPr>
          <a:xfrm>
            <a:off x="0" y="0"/>
            <a:ext cx="12192000" cy="32419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138" name="Google Shape;13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35"/>
          <p:cNvSpPr/>
          <p:nvPr>
            <p:ph idx="2" type="pic"/>
          </p:nvPr>
        </p:nvSpPr>
        <p:spPr>
          <a:xfrm>
            <a:off x="838200" y="1878013"/>
            <a:ext cx="3185160" cy="2012950"/>
          </a:xfrm>
          <a:prstGeom prst="rect">
            <a:avLst/>
          </a:prstGeom>
          <a:noFill/>
          <a:ln>
            <a:noFill/>
          </a:ln>
        </p:spPr>
      </p:sp>
      <p:sp>
        <p:nvSpPr>
          <p:cNvPr id="143" name="Google Shape;143;p35"/>
          <p:cNvSpPr/>
          <p:nvPr>
            <p:ph idx="3" type="pic"/>
          </p:nvPr>
        </p:nvSpPr>
        <p:spPr>
          <a:xfrm>
            <a:off x="4454237" y="1878013"/>
            <a:ext cx="3185160" cy="2012950"/>
          </a:xfrm>
          <a:prstGeom prst="rect">
            <a:avLst/>
          </a:prstGeom>
          <a:noFill/>
          <a:ln>
            <a:noFill/>
          </a:ln>
        </p:spPr>
      </p:sp>
      <p:sp>
        <p:nvSpPr>
          <p:cNvPr id="144" name="Google Shape;144;p35"/>
          <p:cNvSpPr/>
          <p:nvPr>
            <p:ph idx="4" type="pic"/>
          </p:nvPr>
        </p:nvSpPr>
        <p:spPr>
          <a:xfrm>
            <a:off x="8070274" y="1878013"/>
            <a:ext cx="3185160" cy="2012950"/>
          </a:xfrm>
          <a:prstGeom prst="rect">
            <a:avLst/>
          </a:prstGeom>
          <a:noFill/>
          <a:ln>
            <a:noFill/>
          </a:ln>
        </p:spPr>
      </p:sp>
      <p:sp>
        <p:nvSpPr>
          <p:cNvPr id="145" name="Google Shape;145;p35"/>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02">
  <p:cSld name="Our Team 02">
    <p:spTree>
      <p:nvGrpSpPr>
        <p:cNvPr id="146" name="Shape 146"/>
        <p:cNvGrpSpPr/>
        <p:nvPr/>
      </p:nvGrpSpPr>
      <p:grpSpPr>
        <a:xfrm>
          <a:off x="0" y="0"/>
          <a:ext cx="0" cy="0"/>
          <a:chOff x="0" y="0"/>
          <a:chExt cx="0" cy="0"/>
        </a:xfrm>
      </p:grpSpPr>
      <p:sp>
        <p:nvSpPr>
          <p:cNvPr id="147" name="Google Shape;147;p36"/>
          <p:cNvSpPr/>
          <p:nvPr/>
        </p:nvSpPr>
        <p:spPr>
          <a:xfrm flipH="1" rot="10800000">
            <a:off x="0" y="-1"/>
            <a:ext cx="12192000" cy="213637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148" name="Google Shape;148;p36"/>
          <p:cNvSpPr/>
          <p:nvPr>
            <p:ph idx="2" type="pic"/>
          </p:nvPr>
        </p:nvSpPr>
        <p:spPr>
          <a:xfrm>
            <a:off x="365760" y="1878012"/>
            <a:ext cx="3807229" cy="4040649"/>
          </a:xfrm>
          <a:prstGeom prst="rect">
            <a:avLst/>
          </a:prstGeom>
          <a:noFill/>
          <a:ln>
            <a:noFill/>
          </a:ln>
        </p:spPr>
      </p:sp>
      <p:sp>
        <p:nvSpPr>
          <p:cNvPr id="149" name="Google Shape;149;p36"/>
          <p:cNvSpPr txBox="1"/>
          <p:nvPr>
            <p:ph type="title"/>
          </p:nvPr>
        </p:nvSpPr>
        <p:spPr>
          <a:xfrm>
            <a:off x="365760" y="365125"/>
            <a:ext cx="1098804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36"/>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Mockup">
  <p:cSld name="Phone Mockup">
    <p:spTree>
      <p:nvGrpSpPr>
        <p:cNvPr id="154" name="Shape 154"/>
        <p:cNvGrpSpPr/>
        <p:nvPr/>
      </p:nvGrpSpPr>
      <p:grpSpPr>
        <a:xfrm>
          <a:off x="0" y="0"/>
          <a:ext cx="0" cy="0"/>
          <a:chOff x="0" y="0"/>
          <a:chExt cx="0" cy="0"/>
        </a:xfrm>
      </p:grpSpPr>
      <p:sp>
        <p:nvSpPr>
          <p:cNvPr id="155" name="Google Shape;155;p37"/>
          <p:cNvSpPr/>
          <p:nvPr/>
        </p:nvSpPr>
        <p:spPr>
          <a:xfrm>
            <a:off x="0" y="0"/>
            <a:ext cx="3825551" cy="6858000"/>
          </a:xfrm>
          <a:prstGeom prst="triangle">
            <a:avLst>
              <a:gd fmla="val 0" name="adj"/>
            </a:avLst>
          </a:prstGeom>
          <a:solidFill>
            <a:schemeClr val="accent1">
              <a:alpha val="8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156" name="Google Shape;156;p37"/>
          <p:cNvSpPr txBox="1"/>
          <p:nvPr>
            <p:ph type="title"/>
          </p:nvPr>
        </p:nvSpPr>
        <p:spPr>
          <a:xfrm>
            <a:off x="4315626" y="365125"/>
            <a:ext cx="7038174"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pic>
        <p:nvPicPr>
          <p:cNvPr id="160" name="Google Shape;160;p37"/>
          <p:cNvPicPr preferRelativeResize="0"/>
          <p:nvPr/>
        </p:nvPicPr>
        <p:blipFill rotWithShape="1">
          <a:blip r:embed="rId2">
            <a:alphaModFix/>
          </a:blip>
          <a:srcRect b="93" l="0" r="0" t="93"/>
          <a:stretch/>
        </p:blipFill>
        <p:spPr>
          <a:xfrm>
            <a:off x="-831207" y="324923"/>
            <a:ext cx="5223425" cy="6533077"/>
          </a:xfrm>
          <a:prstGeom prst="rect">
            <a:avLst/>
          </a:prstGeom>
          <a:noFill/>
          <a:ln>
            <a:noFill/>
          </a:ln>
        </p:spPr>
      </p:pic>
      <p:sp>
        <p:nvSpPr>
          <p:cNvPr id="161" name="Google Shape;161;p37"/>
          <p:cNvSpPr/>
          <p:nvPr>
            <p:ph idx="2" type="pic"/>
          </p:nvPr>
        </p:nvSpPr>
        <p:spPr>
          <a:xfrm>
            <a:off x="1201507" y="1092202"/>
            <a:ext cx="2364617" cy="4216917"/>
          </a:xfrm>
          <a:prstGeom prst="rect">
            <a:avLst/>
          </a:prstGeom>
          <a:solidFill>
            <a:schemeClr val="lt1"/>
          </a:solidFill>
          <a:ln>
            <a:noFill/>
          </a:ln>
        </p:spPr>
      </p:sp>
      <p:sp>
        <p:nvSpPr>
          <p:cNvPr id="162" name="Google Shape;162;p37"/>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ptop Mockup">
  <p:cSld name="1_Laptop Mockup">
    <p:spTree>
      <p:nvGrpSpPr>
        <p:cNvPr id="163" name="Shape 163"/>
        <p:cNvGrpSpPr/>
        <p:nvPr/>
      </p:nvGrpSpPr>
      <p:grpSpPr>
        <a:xfrm>
          <a:off x="0" y="0"/>
          <a:ext cx="0" cy="0"/>
          <a:chOff x="0" y="0"/>
          <a:chExt cx="0" cy="0"/>
        </a:xfrm>
      </p:grpSpPr>
      <p:sp>
        <p:nvSpPr>
          <p:cNvPr id="164" name="Google Shape;164;p38"/>
          <p:cNvSpPr/>
          <p:nvPr/>
        </p:nvSpPr>
        <p:spPr>
          <a:xfrm>
            <a:off x="6400802" y="0"/>
            <a:ext cx="5828523" cy="5828292"/>
          </a:xfrm>
          <a:custGeom>
            <a:rect b="b" l="l" r="r" t="t"/>
            <a:pathLst>
              <a:path extrusionOk="0" h="3000450" w="3000569">
                <a:moveTo>
                  <a:pt x="0" y="0"/>
                </a:moveTo>
                <a:lnTo>
                  <a:pt x="3000569" y="0"/>
                </a:lnTo>
                <a:lnTo>
                  <a:pt x="2973902" y="3000450"/>
                </a:lnTo>
                <a:cubicBezTo>
                  <a:pt x="1327203" y="2985815"/>
                  <a:pt x="0" y="1646763"/>
                  <a:pt x="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165" name="Google Shape;165;p38"/>
          <p:cNvSpPr txBox="1"/>
          <p:nvPr>
            <p:ph type="title"/>
          </p:nvPr>
        </p:nvSpPr>
        <p:spPr>
          <a:xfrm>
            <a:off x="495656" y="365125"/>
            <a:ext cx="5195843"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pic>
        <p:nvPicPr>
          <p:cNvPr id="169" name="Google Shape;169;p38"/>
          <p:cNvPicPr preferRelativeResize="0"/>
          <p:nvPr/>
        </p:nvPicPr>
        <p:blipFill rotWithShape="1">
          <a:blip r:embed="rId2">
            <a:alphaModFix/>
          </a:blip>
          <a:srcRect b="0" l="0" r="0" t="0"/>
          <a:stretch/>
        </p:blipFill>
        <p:spPr>
          <a:xfrm>
            <a:off x="6178987" y="519157"/>
            <a:ext cx="6681450" cy="5778116"/>
          </a:xfrm>
          <a:prstGeom prst="rect">
            <a:avLst/>
          </a:prstGeom>
          <a:noFill/>
          <a:ln>
            <a:noFill/>
          </a:ln>
        </p:spPr>
      </p:pic>
      <p:sp>
        <p:nvSpPr>
          <p:cNvPr id="170" name="Google Shape;170;p38"/>
          <p:cNvSpPr/>
          <p:nvPr>
            <p:ph idx="2" type="pic"/>
          </p:nvPr>
        </p:nvSpPr>
        <p:spPr>
          <a:xfrm>
            <a:off x="6472018" y="819826"/>
            <a:ext cx="6141594" cy="3412870"/>
          </a:xfrm>
          <a:prstGeom prst="rect">
            <a:avLst/>
          </a:prstGeom>
          <a:solidFill>
            <a:schemeClr val="lt1"/>
          </a:solidFill>
          <a:ln>
            <a:noFill/>
          </a:ln>
        </p:spPr>
      </p:sp>
      <p:sp>
        <p:nvSpPr>
          <p:cNvPr id="171" name="Google Shape;171;p38"/>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ptop Mockup">
  <p:cSld name="2_Laptop Mockup">
    <p:spTree>
      <p:nvGrpSpPr>
        <p:cNvPr id="172" name="Shape 172"/>
        <p:cNvGrpSpPr/>
        <p:nvPr/>
      </p:nvGrpSpPr>
      <p:grpSpPr>
        <a:xfrm>
          <a:off x="0" y="0"/>
          <a:ext cx="0" cy="0"/>
          <a:chOff x="0" y="0"/>
          <a:chExt cx="0" cy="0"/>
        </a:xfrm>
      </p:grpSpPr>
      <p:sp>
        <p:nvSpPr>
          <p:cNvPr id="173" name="Google Shape;173;p39"/>
          <p:cNvSpPr/>
          <p:nvPr/>
        </p:nvSpPr>
        <p:spPr>
          <a:xfrm rot="10800000">
            <a:off x="3982275" y="3500911"/>
            <a:ext cx="3870205" cy="3350098"/>
          </a:xfrm>
          <a:custGeom>
            <a:rect b="b" l="l" r="r" t="t"/>
            <a:pathLst>
              <a:path extrusionOk="0" h="2085975" w="2409825">
                <a:moveTo>
                  <a:pt x="603885" y="1046797"/>
                </a:moveTo>
                <a:lnTo>
                  <a:pt x="1208723" y="2093595"/>
                </a:lnTo>
                <a:lnTo>
                  <a:pt x="1812608" y="1046797"/>
                </a:lnTo>
                <a:lnTo>
                  <a:pt x="2417445" y="0"/>
                </a:lnTo>
                <a:lnTo>
                  <a:pt x="1208723" y="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ato"/>
              <a:ea typeface="Lato"/>
              <a:cs typeface="Lato"/>
              <a:sym typeface="Lato"/>
            </a:endParaRPr>
          </a:p>
        </p:txBody>
      </p:sp>
      <p:sp>
        <p:nvSpPr>
          <p:cNvPr id="174" name="Google Shape;174;p39"/>
          <p:cNvSpPr/>
          <p:nvPr/>
        </p:nvSpPr>
        <p:spPr>
          <a:xfrm>
            <a:off x="8834053" y="-2726"/>
            <a:ext cx="3350098" cy="3625449"/>
          </a:xfrm>
          <a:custGeom>
            <a:rect b="b" l="l" r="r" t="t"/>
            <a:pathLst>
              <a:path extrusionOk="0" h="2257425" w="2085975">
                <a:moveTo>
                  <a:pt x="2086928" y="0"/>
                </a:moveTo>
                <a:lnTo>
                  <a:pt x="423863" y="0"/>
                </a:lnTo>
                <a:lnTo>
                  <a:pt x="343853" y="427673"/>
                </a:lnTo>
                <a:lnTo>
                  <a:pt x="0" y="2265045"/>
                </a:lnTo>
                <a:lnTo>
                  <a:pt x="1836420" y="1921193"/>
                </a:lnTo>
                <a:lnTo>
                  <a:pt x="2086928" y="18745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ato"/>
              <a:ea typeface="Lato"/>
              <a:cs typeface="Lato"/>
              <a:sym typeface="Lato"/>
            </a:endParaRPr>
          </a:p>
        </p:txBody>
      </p:sp>
      <p:sp>
        <p:nvSpPr>
          <p:cNvPr id="175" name="Google Shape;175;p39"/>
          <p:cNvSpPr txBox="1"/>
          <p:nvPr>
            <p:ph type="title"/>
          </p:nvPr>
        </p:nvSpPr>
        <p:spPr>
          <a:xfrm>
            <a:off x="495656" y="262573"/>
            <a:ext cx="5195843" cy="16602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pic>
        <p:nvPicPr>
          <p:cNvPr id="179" name="Google Shape;179;p39"/>
          <p:cNvPicPr preferRelativeResize="0"/>
          <p:nvPr/>
        </p:nvPicPr>
        <p:blipFill rotWithShape="1">
          <a:blip r:embed="rId2">
            <a:alphaModFix/>
          </a:blip>
          <a:srcRect b="0" l="0" r="0" t="0"/>
          <a:stretch/>
        </p:blipFill>
        <p:spPr>
          <a:xfrm>
            <a:off x="4827327" y="817683"/>
            <a:ext cx="9052415" cy="5478216"/>
          </a:xfrm>
          <a:prstGeom prst="rect">
            <a:avLst/>
          </a:prstGeom>
          <a:noFill/>
          <a:ln>
            <a:noFill/>
          </a:ln>
        </p:spPr>
      </p:pic>
      <p:sp>
        <p:nvSpPr>
          <p:cNvPr id="180" name="Google Shape;180;p39"/>
          <p:cNvSpPr/>
          <p:nvPr>
            <p:ph idx="2" type="pic"/>
          </p:nvPr>
        </p:nvSpPr>
        <p:spPr>
          <a:xfrm>
            <a:off x="5917378" y="1089086"/>
            <a:ext cx="6872311" cy="4344129"/>
          </a:xfrm>
          <a:prstGeom prst="rect">
            <a:avLst/>
          </a:prstGeom>
          <a:solidFill>
            <a:srgbClr val="E9EDF1"/>
          </a:solidFill>
          <a:ln>
            <a:noFill/>
          </a:ln>
        </p:spPr>
      </p:sp>
      <p:sp>
        <p:nvSpPr>
          <p:cNvPr id="181" name="Google Shape;181;p39"/>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02">
  <p:cSld name="Table of Content 02">
    <p:spTree>
      <p:nvGrpSpPr>
        <p:cNvPr id="21" name="Shape 21"/>
        <p:cNvGrpSpPr/>
        <p:nvPr/>
      </p:nvGrpSpPr>
      <p:grpSpPr>
        <a:xfrm>
          <a:off x="0" y="0"/>
          <a:ext cx="0" cy="0"/>
          <a:chOff x="0" y="0"/>
          <a:chExt cx="0" cy="0"/>
        </a:xfrm>
      </p:grpSpPr>
      <p:pic>
        <p:nvPicPr>
          <p:cNvPr id="22" name="Google Shape;22;p24"/>
          <p:cNvPicPr preferRelativeResize="0"/>
          <p:nvPr>
            <p:ph idx="2" type="pic"/>
          </p:nvPr>
        </p:nvPicPr>
        <p:blipFill/>
        <p:spPr>
          <a:xfrm>
            <a:off x="415636" y="223838"/>
            <a:ext cx="4355869" cy="6497637"/>
          </a:xfrm>
          <a:prstGeom prst="rect">
            <a:avLst/>
          </a:prstGeom>
          <a:blipFill rotWithShape="1">
            <a:blip r:embed="rId2">
              <a:alphaModFix/>
            </a:blip>
            <a:stretch>
              <a:fillRect b="0" l="0" r="0" t="0"/>
            </a:stretch>
          </a:blipFill>
          <a:ln>
            <a:noFill/>
          </a:ln>
        </p:spPr>
      </p:pic>
      <p:sp>
        <p:nvSpPr>
          <p:cNvPr id="23" name="Google Shape;23;p24"/>
          <p:cNvSpPr txBox="1"/>
          <p:nvPr>
            <p:ph type="title"/>
          </p:nvPr>
        </p:nvSpPr>
        <p:spPr>
          <a:xfrm>
            <a:off x="838200" y="558184"/>
            <a:ext cx="6183284"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24"/>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02">
  <p:cSld name="Blank 02">
    <p:spTree>
      <p:nvGrpSpPr>
        <p:cNvPr id="182" name="Shape 182"/>
        <p:cNvGrpSpPr/>
        <p:nvPr/>
      </p:nvGrpSpPr>
      <p:grpSpPr>
        <a:xfrm>
          <a:off x="0" y="0"/>
          <a:ext cx="0" cy="0"/>
          <a:chOff x="0" y="0"/>
          <a:chExt cx="0" cy="0"/>
        </a:xfrm>
      </p:grpSpPr>
      <p:sp>
        <p:nvSpPr>
          <p:cNvPr id="183" name="Google Shape;18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7" name="Google Shape;187;p40"/>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pic>
        <p:nvPicPr>
          <p:cNvPr id="188" name="Google Shape;188;p40"/>
          <p:cNvPicPr preferRelativeResize="0"/>
          <p:nvPr/>
        </p:nvPicPr>
        <p:blipFill rotWithShape="1">
          <a:blip r:embed="rId2">
            <a:alphaModFix amt="98000"/>
          </a:blip>
          <a:srcRect b="8924" l="0" r="0" t="0"/>
          <a:stretch/>
        </p:blipFill>
        <p:spPr>
          <a:xfrm>
            <a:off x="0" y="0"/>
            <a:ext cx="12192000" cy="6857999"/>
          </a:xfrm>
          <a:prstGeom prst="rect">
            <a:avLst/>
          </a:prstGeom>
          <a:noFill/>
          <a:ln>
            <a:noFill/>
          </a:ln>
          <a:effectLst>
            <a:outerShdw blurRad="57150" rotWithShape="0" algn="bl" dir="5400000" dist="19050">
              <a:srgbClr val="5B0F00">
                <a:alpha val="98823"/>
              </a:srgb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p:cSld name="Thank You !">
    <p:spTree>
      <p:nvGrpSpPr>
        <p:cNvPr id="189" name="Shape 189"/>
        <p:cNvGrpSpPr/>
        <p:nvPr/>
      </p:nvGrpSpPr>
      <p:grpSpPr>
        <a:xfrm>
          <a:off x="0" y="0"/>
          <a:ext cx="0" cy="0"/>
          <a:chOff x="0" y="0"/>
          <a:chExt cx="0" cy="0"/>
        </a:xfrm>
      </p:grpSpPr>
      <p:sp>
        <p:nvSpPr>
          <p:cNvPr id="190" name="Google Shape;190;p41"/>
          <p:cNvSpPr/>
          <p:nvPr/>
        </p:nvSpPr>
        <p:spPr>
          <a:xfrm>
            <a:off x="0" y="0"/>
            <a:ext cx="12192000" cy="60849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191" name="Google Shape;191;p41"/>
          <p:cNvSpPr txBox="1"/>
          <p:nvPr>
            <p:ph type="title"/>
          </p:nvPr>
        </p:nvSpPr>
        <p:spPr>
          <a:xfrm>
            <a:off x="290945" y="2011681"/>
            <a:ext cx="5602779" cy="28205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95" name="Google Shape;195;p41"/>
          <p:cNvSpPr/>
          <p:nvPr>
            <p:ph idx="2" type="pic"/>
          </p:nvPr>
        </p:nvSpPr>
        <p:spPr>
          <a:xfrm>
            <a:off x="6096001" y="-1"/>
            <a:ext cx="6096000" cy="6858001"/>
          </a:xfrm>
          <a:prstGeom prst="rect">
            <a:avLst/>
          </a:prstGeom>
          <a:noFill/>
          <a:ln>
            <a:noFill/>
          </a:ln>
        </p:spPr>
      </p:sp>
      <p:sp>
        <p:nvSpPr>
          <p:cNvPr id="196" name="Google Shape;196;p41"/>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able Of Content">
    <p:spTree>
      <p:nvGrpSpPr>
        <p:cNvPr id="197" name="Shape 197"/>
        <p:cNvGrpSpPr/>
        <p:nvPr/>
      </p:nvGrpSpPr>
      <p:grpSpPr>
        <a:xfrm>
          <a:off x="0" y="0"/>
          <a:ext cx="0" cy="0"/>
          <a:chOff x="0" y="0"/>
          <a:chExt cx="0" cy="0"/>
        </a:xfrm>
      </p:grpSpPr>
      <p:sp>
        <p:nvSpPr>
          <p:cNvPr id="198" name="Google Shape;198;p43"/>
          <p:cNvSpPr/>
          <p:nvPr/>
        </p:nvSpPr>
        <p:spPr>
          <a:xfrm>
            <a:off x="-1" y="242596"/>
            <a:ext cx="4254760" cy="661540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199" name="Google Shape;199;p43"/>
          <p:cNvSpPr/>
          <p:nvPr>
            <p:ph idx="2" type="pic"/>
          </p:nvPr>
        </p:nvSpPr>
        <p:spPr>
          <a:xfrm>
            <a:off x="139959" y="634060"/>
            <a:ext cx="3470275" cy="6223940"/>
          </a:xfrm>
          <a:prstGeom prst="rect">
            <a:avLst/>
          </a:prstGeom>
          <a:noFill/>
          <a:ln>
            <a:noFill/>
          </a:ln>
        </p:spPr>
      </p:sp>
      <p:sp>
        <p:nvSpPr>
          <p:cNvPr id="200" name="Google Shape;200;p43"/>
          <p:cNvSpPr txBox="1"/>
          <p:nvPr>
            <p:ph type="title"/>
          </p:nvPr>
        </p:nvSpPr>
        <p:spPr>
          <a:xfrm>
            <a:off x="4525346" y="365125"/>
            <a:ext cx="6828453"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43"/>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02">
  <p:cSld name="Quote 02">
    <p:spTree>
      <p:nvGrpSpPr>
        <p:cNvPr id="205" name="Shape 205"/>
        <p:cNvGrpSpPr/>
        <p:nvPr/>
      </p:nvGrpSpPr>
      <p:grpSpPr>
        <a:xfrm>
          <a:off x="0" y="0"/>
          <a:ext cx="0" cy="0"/>
          <a:chOff x="0" y="0"/>
          <a:chExt cx="0" cy="0"/>
        </a:xfrm>
      </p:grpSpPr>
      <p:sp>
        <p:nvSpPr>
          <p:cNvPr id="206" name="Google Shape;206;p44"/>
          <p:cNvSpPr/>
          <p:nvPr/>
        </p:nvSpPr>
        <p:spPr>
          <a:xfrm>
            <a:off x="0" y="0"/>
            <a:ext cx="6587412"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207" name="Google Shape;207;p44"/>
          <p:cNvSpPr txBox="1"/>
          <p:nvPr>
            <p:ph type="title"/>
          </p:nvPr>
        </p:nvSpPr>
        <p:spPr>
          <a:xfrm>
            <a:off x="427653" y="365125"/>
            <a:ext cx="5487955" cy="611965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44"/>
          <p:cNvSpPr/>
          <p:nvPr>
            <p:ph idx="2" type="pic"/>
          </p:nvPr>
        </p:nvSpPr>
        <p:spPr>
          <a:xfrm>
            <a:off x="6588125" y="0"/>
            <a:ext cx="5603875" cy="68580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12" name="Shape 212"/>
        <p:cNvGrpSpPr/>
        <p:nvPr/>
      </p:nvGrpSpPr>
      <p:grpSpPr>
        <a:xfrm>
          <a:off x="0" y="0"/>
          <a:ext cx="0" cy="0"/>
          <a:chOff x="0" y="0"/>
          <a:chExt cx="0" cy="0"/>
        </a:xfrm>
      </p:grpSpPr>
      <p:sp>
        <p:nvSpPr>
          <p:cNvPr id="213" name="Google Shape;213;p45"/>
          <p:cNvSpPr/>
          <p:nvPr/>
        </p:nvSpPr>
        <p:spPr>
          <a:xfrm>
            <a:off x="4469363" y="4288647"/>
            <a:ext cx="6884436" cy="220422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14" name="Google Shape;214;p45"/>
          <p:cNvSpPr txBox="1"/>
          <p:nvPr>
            <p:ph idx="1" type="body"/>
          </p:nvPr>
        </p:nvSpPr>
        <p:spPr>
          <a:xfrm>
            <a:off x="4618654" y="4384748"/>
            <a:ext cx="6572766" cy="59848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45"/>
          <p:cNvSpPr txBox="1"/>
          <p:nvPr>
            <p:ph idx="2" type="body"/>
          </p:nvPr>
        </p:nvSpPr>
        <p:spPr>
          <a:xfrm>
            <a:off x="4618654" y="4983237"/>
            <a:ext cx="6572768" cy="13954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45"/>
          <p:cNvSpPr/>
          <p:nvPr/>
        </p:nvSpPr>
        <p:spPr>
          <a:xfrm>
            <a:off x="4469363" y="1887553"/>
            <a:ext cx="6884436" cy="220422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18" name="Google Shape;218;p45"/>
          <p:cNvSpPr txBox="1"/>
          <p:nvPr>
            <p:ph idx="3" type="body"/>
          </p:nvPr>
        </p:nvSpPr>
        <p:spPr>
          <a:xfrm>
            <a:off x="4618654" y="1983654"/>
            <a:ext cx="6572766" cy="59848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45"/>
          <p:cNvSpPr txBox="1"/>
          <p:nvPr>
            <p:ph idx="4" type="body"/>
          </p:nvPr>
        </p:nvSpPr>
        <p:spPr>
          <a:xfrm>
            <a:off x="4618654" y="2582143"/>
            <a:ext cx="6572768" cy="13954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45"/>
          <p:cNvSpPr/>
          <p:nvPr/>
        </p:nvSpPr>
        <p:spPr>
          <a:xfrm>
            <a:off x="0" y="0"/>
            <a:ext cx="111967" cy="68580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221" name="Google Shape;221;p45"/>
          <p:cNvSpPr txBox="1"/>
          <p:nvPr>
            <p:ph idx="5" type="body"/>
          </p:nvPr>
        </p:nvSpPr>
        <p:spPr>
          <a:xfrm>
            <a:off x="838200" y="1887538"/>
            <a:ext cx="3630613" cy="22034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45"/>
          <p:cNvSpPr txBox="1"/>
          <p:nvPr>
            <p:ph idx="6" type="body"/>
          </p:nvPr>
        </p:nvSpPr>
        <p:spPr>
          <a:xfrm>
            <a:off x="838200" y="4287838"/>
            <a:ext cx="3630613" cy="22034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45"/>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
        <p:nvSpPr>
          <p:cNvPr id="224" name="Google Shape;224;p45"/>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iple Content">
  <p:cSld name="1_Triple Content">
    <p:spTree>
      <p:nvGrpSpPr>
        <p:cNvPr id="225" name="Shape 225"/>
        <p:cNvGrpSpPr/>
        <p:nvPr/>
      </p:nvGrpSpPr>
      <p:grpSpPr>
        <a:xfrm>
          <a:off x="0" y="0"/>
          <a:ext cx="0" cy="0"/>
          <a:chOff x="0" y="0"/>
          <a:chExt cx="0" cy="0"/>
        </a:xfrm>
      </p:grpSpPr>
      <p:sp>
        <p:nvSpPr>
          <p:cNvPr id="226" name="Google Shape;226;p46"/>
          <p:cNvSpPr/>
          <p:nvPr/>
        </p:nvSpPr>
        <p:spPr>
          <a:xfrm>
            <a:off x="605444" y="4468562"/>
            <a:ext cx="3476105" cy="202431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27" name="Google Shape;227;p46"/>
          <p:cNvSpPr txBox="1"/>
          <p:nvPr>
            <p:ph idx="1" type="body"/>
          </p:nvPr>
        </p:nvSpPr>
        <p:spPr>
          <a:xfrm>
            <a:off x="838201" y="4639456"/>
            <a:ext cx="3067396" cy="27654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46"/>
          <p:cNvSpPr txBox="1"/>
          <p:nvPr>
            <p:ph idx="2" type="body"/>
          </p:nvPr>
        </p:nvSpPr>
        <p:spPr>
          <a:xfrm>
            <a:off x="838201" y="4991878"/>
            <a:ext cx="3067396" cy="1329978"/>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46"/>
          <p:cNvSpPr/>
          <p:nvPr/>
        </p:nvSpPr>
        <p:spPr>
          <a:xfrm>
            <a:off x="4329546" y="4468562"/>
            <a:ext cx="3476105" cy="202431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31" name="Google Shape;231;p46"/>
          <p:cNvSpPr txBox="1"/>
          <p:nvPr>
            <p:ph idx="3" type="body"/>
          </p:nvPr>
        </p:nvSpPr>
        <p:spPr>
          <a:xfrm>
            <a:off x="4562303" y="4639456"/>
            <a:ext cx="3067396" cy="27654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46"/>
          <p:cNvSpPr txBox="1"/>
          <p:nvPr>
            <p:ph idx="4" type="body"/>
          </p:nvPr>
        </p:nvSpPr>
        <p:spPr>
          <a:xfrm>
            <a:off x="4562303" y="4991878"/>
            <a:ext cx="3067396" cy="1329978"/>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46"/>
          <p:cNvSpPr/>
          <p:nvPr/>
        </p:nvSpPr>
        <p:spPr>
          <a:xfrm>
            <a:off x="8053648" y="4468562"/>
            <a:ext cx="3476105" cy="202431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34" name="Google Shape;234;p46"/>
          <p:cNvSpPr txBox="1"/>
          <p:nvPr>
            <p:ph idx="5" type="body"/>
          </p:nvPr>
        </p:nvSpPr>
        <p:spPr>
          <a:xfrm>
            <a:off x="8286405" y="4639456"/>
            <a:ext cx="3067396" cy="27654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46"/>
          <p:cNvSpPr txBox="1"/>
          <p:nvPr>
            <p:ph idx="6" type="body"/>
          </p:nvPr>
        </p:nvSpPr>
        <p:spPr>
          <a:xfrm>
            <a:off x="8286405" y="4991878"/>
            <a:ext cx="3067396" cy="1329978"/>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46"/>
          <p:cNvSpPr txBox="1"/>
          <p:nvPr>
            <p:ph idx="7" type="body"/>
          </p:nvPr>
        </p:nvSpPr>
        <p:spPr>
          <a:xfrm>
            <a:off x="621679" y="1887538"/>
            <a:ext cx="3476105" cy="258089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46"/>
          <p:cNvSpPr txBox="1"/>
          <p:nvPr>
            <p:ph idx="8" type="body"/>
          </p:nvPr>
        </p:nvSpPr>
        <p:spPr>
          <a:xfrm>
            <a:off x="4329546" y="1887538"/>
            <a:ext cx="3476105" cy="258089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46"/>
          <p:cNvSpPr txBox="1"/>
          <p:nvPr>
            <p:ph idx="9" type="body"/>
          </p:nvPr>
        </p:nvSpPr>
        <p:spPr>
          <a:xfrm>
            <a:off x="8042672" y="1887538"/>
            <a:ext cx="3476105" cy="258089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46"/>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
        <p:nvSpPr>
          <p:cNvPr id="240" name="Google Shape;240;p46"/>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 Content">
  <p:cSld name="Six Column Content">
    <p:spTree>
      <p:nvGrpSpPr>
        <p:cNvPr id="241" name="Shape 241"/>
        <p:cNvGrpSpPr/>
        <p:nvPr/>
      </p:nvGrpSpPr>
      <p:grpSpPr>
        <a:xfrm>
          <a:off x="0" y="0"/>
          <a:ext cx="0" cy="0"/>
          <a:chOff x="0" y="0"/>
          <a:chExt cx="0" cy="0"/>
        </a:xfrm>
      </p:grpSpPr>
      <p:sp>
        <p:nvSpPr>
          <p:cNvPr id="242" name="Google Shape;242;p47"/>
          <p:cNvSpPr txBox="1"/>
          <p:nvPr>
            <p:ph type="title"/>
          </p:nvPr>
        </p:nvSpPr>
        <p:spPr>
          <a:xfrm>
            <a:off x="475862" y="365125"/>
            <a:ext cx="1105389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46" name="Google Shape;246;p47"/>
          <p:cNvSpPr/>
          <p:nvPr/>
        </p:nvSpPr>
        <p:spPr>
          <a:xfrm>
            <a:off x="475862" y="1946117"/>
            <a:ext cx="3605688" cy="200073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47" name="Google Shape;247;p47"/>
          <p:cNvSpPr/>
          <p:nvPr/>
        </p:nvSpPr>
        <p:spPr>
          <a:xfrm>
            <a:off x="4199964" y="1946117"/>
            <a:ext cx="3605688" cy="200073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48" name="Google Shape;248;p47"/>
          <p:cNvSpPr/>
          <p:nvPr/>
        </p:nvSpPr>
        <p:spPr>
          <a:xfrm>
            <a:off x="7924066" y="1946117"/>
            <a:ext cx="3605688" cy="200073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49" name="Google Shape;249;p47"/>
          <p:cNvSpPr/>
          <p:nvPr/>
        </p:nvSpPr>
        <p:spPr>
          <a:xfrm>
            <a:off x="475862" y="4049197"/>
            <a:ext cx="3605688" cy="200073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50" name="Google Shape;250;p47"/>
          <p:cNvSpPr/>
          <p:nvPr/>
        </p:nvSpPr>
        <p:spPr>
          <a:xfrm>
            <a:off x="4199964" y="4049197"/>
            <a:ext cx="3605688" cy="200073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51" name="Google Shape;251;p47"/>
          <p:cNvSpPr/>
          <p:nvPr/>
        </p:nvSpPr>
        <p:spPr>
          <a:xfrm>
            <a:off x="7924066" y="4049197"/>
            <a:ext cx="3605688" cy="200073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252" name="Google Shape;252;p47"/>
          <p:cNvSpPr txBox="1"/>
          <p:nvPr>
            <p:ph idx="1" type="body"/>
          </p:nvPr>
        </p:nvSpPr>
        <p:spPr>
          <a:xfrm>
            <a:off x="662246" y="2043113"/>
            <a:ext cx="3247767" cy="18097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47"/>
          <p:cNvSpPr txBox="1"/>
          <p:nvPr>
            <p:ph idx="2" type="body"/>
          </p:nvPr>
        </p:nvSpPr>
        <p:spPr>
          <a:xfrm>
            <a:off x="4378924" y="2043113"/>
            <a:ext cx="3247767" cy="18097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47"/>
          <p:cNvSpPr txBox="1"/>
          <p:nvPr>
            <p:ph idx="3" type="body"/>
          </p:nvPr>
        </p:nvSpPr>
        <p:spPr>
          <a:xfrm>
            <a:off x="8103026" y="2043113"/>
            <a:ext cx="3247767" cy="18097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47"/>
          <p:cNvSpPr txBox="1"/>
          <p:nvPr>
            <p:ph idx="4" type="body"/>
          </p:nvPr>
        </p:nvSpPr>
        <p:spPr>
          <a:xfrm>
            <a:off x="662246" y="4149953"/>
            <a:ext cx="3247767" cy="18097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47"/>
          <p:cNvSpPr txBox="1"/>
          <p:nvPr>
            <p:ph idx="5" type="body"/>
          </p:nvPr>
        </p:nvSpPr>
        <p:spPr>
          <a:xfrm>
            <a:off x="4378924" y="4149953"/>
            <a:ext cx="3247767" cy="18097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47"/>
          <p:cNvSpPr txBox="1"/>
          <p:nvPr>
            <p:ph idx="6" type="body"/>
          </p:nvPr>
        </p:nvSpPr>
        <p:spPr>
          <a:xfrm>
            <a:off x="8103026" y="4149953"/>
            <a:ext cx="3247767" cy="18097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47"/>
          <p:cNvSpPr/>
          <p:nvPr/>
        </p:nvSpPr>
        <p:spPr>
          <a:xfrm>
            <a:off x="0" y="186612"/>
            <a:ext cx="149290" cy="16701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259" name="Google Shape;259;p47"/>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01">
  <p:cSld name="Blank 01">
    <p:bg>
      <p:bgPr>
        <a:solidFill>
          <a:schemeClr val="dk1"/>
        </a:solidFill>
      </p:bgPr>
    </p:bg>
    <p:spTree>
      <p:nvGrpSpPr>
        <p:cNvPr id="260" name="Shape 260"/>
        <p:cNvGrpSpPr/>
        <p:nvPr/>
      </p:nvGrpSpPr>
      <p:grpSpPr>
        <a:xfrm>
          <a:off x="0" y="0"/>
          <a:ext cx="0" cy="0"/>
          <a:chOff x="0" y="0"/>
          <a:chExt cx="0" cy="0"/>
        </a:xfrm>
      </p:grpSpPr>
      <p:sp>
        <p:nvSpPr>
          <p:cNvPr id="261" name="Google Shape;261;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4400"/>
              <a:buFont typeface="Montserrat SemiBold"/>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65" name="Google Shape;265;p48"/>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Highlight 02">
  <p:cSld name="Big Number Highlight 02">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49"/>
          <p:cNvSpPr/>
          <p:nvPr/>
        </p:nvSpPr>
        <p:spPr>
          <a:xfrm>
            <a:off x="0" y="0"/>
            <a:ext cx="12192000" cy="16906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268" name="Google Shape;268;p49"/>
          <p:cNvSpPr txBox="1"/>
          <p:nvPr>
            <p:ph type="title"/>
          </p:nvPr>
        </p:nvSpPr>
        <p:spPr>
          <a:xfrm>
            <a:off x="838200" y="365125"/>
            <a:ext cx="10515600" cy="13255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72" name="Google Shape;272;p49"/>
          <p:cNvSpPr/>
          <p:nvPr/>
        </p:nvSpPr>
        <p:spPr>
          <a:xfrm>
            <a:off x="0" y="1690687"/>
            <a:ext cx="12192000" cy="5167313"/>
          </a:xfrm>
          <a:prstGeom prst="rect">
            <a:avLst/>
          </a:prstGeom>
          <a:solidFill>
            <a:schemeClr val="dk1">
              <a:alpha val="75294"/>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273" name="Google Shape;273;p49"/>
          <p:cNvSpPr/>
          <p:nvPr/>
        </p:nvSpPr>
        <p:spPr>
          <a:xfrm>
            <a:off x="205273" y="4590660"/>
            <a:ext cx="11781454" cy="196875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274" name="Google Shape;274;p49"/>
          <p:cNvSpPr/>
          <p:nvPr/>
        </p:nvSpPr>
        <p:spPr>
          <a:xfrm>
            <a:off x="135487" y="4721288"/>
            <a:ext cx="139572" cy="170750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275" name="Shape 275"/>
        <p:cNvGrpSpPr/>
        <p:nvPr/>
      </p:nvGrpSpPr>
      <p:grpSpPr>
        <a:xfrm>
          <a:off x="0" y="0"/>
          <a:ext cx="0" cy="0"/>
          <a:chOff x="0" y="0"/>
          <a:chExt cx="0" cy="0"/>
        </a:xfrm>
      </p:grpSpPr>
      <p:sp>
        <p:nvSpPr>
          <p:cNvPr id="276" name="Google Shape;276;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9" name="Google Shape;27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80" name="Google Shape;280;p50"/>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28" name="Shape 28"/>
        <p:cNvGrpSpPr/>
        <p:nvPr/>
      </p:nvGrpSpPr>
      <p:grpSpPr>
        <a:xfrm>
          <a:off x="0" y="0"/>
          <a:ext cx="0" cy="0"/>
          <a:chOff x="0" y="0"/>
          <a:chExt cx="0" cy="0"/>
        </a:xfrm>
      </p:grpSpPr>
      <p:sp>
        <p:nvSpPr>
          <p:cNvPr id="29" name="Google Shape;2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32"/>
          <p:cNvSpPr/>
          <p:nvPr/>
        </p:nvSpPr>
        <p:spPr>
          <a:xfrm>
            <a:off x="0" y="0"/>
            <a:ext cx="211143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33" name="Google Shape;33;p32"/>
          <p:cNvSpPr txBox="1"/>
          <p:nvPr>
            <p:ph type="title"/>
          </p:nvPr>
        </p:nvSpPr>
        <p:spPr>
          <a:xfrm>
            <a:off x="2252750" y="173933"/>
            <a:ext cx="8502534"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2"/>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22"/>
          <p:cNvSpPr txBox="1"/>
          <p:nvPr>
            <p:ph type="title"/>
          </p:nvPr>
        </p:nvSpPr>
        <p:spPr>
          <a:xfrm>
            <a:off x="569166" y="429207"/>
            <a:ext cx="5374433" cy="361094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5400"/>
              <a:buFont typeface="Montserrat SemiBold"/>
              <a:buNone/>
              <a:defRPr b="0"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22"/>
          <p:cNvSpPr/>
          <p:nvPr/>
        </p:nvSpPr>
        <p:spPr>
          <a:xfrm>
            <a:off x="0" y="0"/>
            <a:ext cx="12192000" cy="6858000"/>
          </a:xfrm>
          <a:custGeom>
            <a:rect b="b" l="l" r="r" t="t"/>
            <a:pathLst>
              <a:path extrusionOk="0" h="6858000" w="12192000">
                <a:moveTo>
                  <a:pt x="188422" y="136524"/>
                </a:moveTo>
                <a:lnTo>
                  <a:pt x="188422" y="6857999"/>
                </a:lnTo>
                <a:lnTo>
                  <a:pt x="12003578" y="6857999"/>
                </a:lnTo>
                <a:lnTo>
                  <a:pt x="12003578" y="136524"/>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41" name="Google Shape;41;p22"/>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Cover 02">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23"/>
          <p:cNvSpPr/>
          <p:nvPr/>
        </p:nvSpPr>
        <p:spPr>
          <a:xfrm>
            <a:off x="569166" y="6356350"/>
            <a:ext cx="11622834" cy="5016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47" name="Google Shape;47;p23"/>
          <p:cNvSpPr txBox="1"/>
          <p:nvPr>
            <p:ph type="title"/>
          </p:nvPr>
        </p:nvSpPr>
        <p:spPr>
          <a:xfrm>
            <a:off x="6783355" y="320804"/>
            <a:ext cx="5029199" cy="578141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5400"/>
              <a:buFont typeface="Montserrat SemiBold"/>
              <a:buNone/>
              <a:defRPr b="1"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3"/>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01">
  <p:cSld name="Quote 0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25"/>
          <p:cNvSpPr/>
          <p:nvPr/>
        </p:nvSpPr>
        <p:spPr>
          <a:xfrm>
            <a:off x="326570" y="233265"/>
            <a:ext cx="11719056" cy="6488210"/>
          </a:xfrm>
          <a:prstGeom prst="rect">
            <a:avLst/>
          </a:prstGeom>
          <a:solidFill>
            <a:schemeClr val="dk1">
              <a:alpha val="20000"/>
            </a:schemeClr>
          </a:solidFill>
          <a:ln cap="flat" cmpd="sng" w="12700">
            <a:solidFill>
              <a:srgbClr val="BA9C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1" name="Google Shape;51;p25"/>
          <p:cNvSpPr/>
          <p:nvPr/>
        </p:nvSpPr>
        <p:spPr>
          <a:xfrm flipH="1">
            <a:off x="-1" y="0"/>
            <a:ext cx="12192000" cy="6858000"/>
          </a:xfrm>
          <a:custGeom>
            <a:rect b="b" l="l" r="r" t="t"/>
            <a:pathLst>
              <a:path extrusionOk="0" h="6858000" w="12192000">
                <a:moveTo>
                  <a:pt x="11877872" y="326571"/>
                </a:moveTo>
                <a:lnTo>
                  <a:pt x="11877872" y="6531429"/>
                </a:lnTo>
                <a:lnTo>
                  <a:pt x="314130" y="6531429"/>
                </a:lnTo>
                <a:lnTo>
                  <a:pt x="314130" y="326571"/>
                </a:lnTo>
                <a:close/>
                <a:moveTo>
                  <a:pt x="12192000" y="0"/>
                </a:moveTo>
                <a:lnTo>
                  <a:pt x="0" y="0"/>
                </a:lnTo>
                <a:lnTo>
                  <a:pt x="0" y="6858000"/>
                </a:lnTo>
                <a:lnTo>
                  <a:pt x="1219200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2" name="Google Shape;52;p25"/>
          <p:cNvSpPr/>
          <p:nvPr/>
        </p:nvSpPr>
        <p:spPr>
          <a:xfrm flipH="1">
            <a:off x="-3" y="755650"/>
            <a:ext cx="326573" cy="53467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25"/>
          <p:cNvSpPr txBox="1"/>
          <p:nvPr>
            <p:ph type="title"/>
          </p:nvPr>
        </p:nvSpPr>
        <p:spPr>
          <a:xfrm>
            <a:off x="1007706" y="882780"/>
            <a:ext cx="9983754" cy="534644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7200"/>
              <a:buFont typeface="Montserrat SemiBold"/>
              <a:buNone/>
              <a:defRPr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01">
  <p:cSld name="1_Quote 0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26"/>
          <p:cNvSpPr/>
          <p:nvPr/>
        </p:nvSpPr>
        <p:spPr>
          <a:xfrm>
            <a:off x="326570" y="233265"/>
            <a:ext cx="11719056" cy="6488210"/>
          </a:xfrm>
          <a:prstGeom prst="rect">
            <a:avLst/>
          </a:prstGeom>
          <a:solidFill>
            <a:schemeClr val="accent1">
              <a:alpha val="20000"/>
            </a:schemeClr>
          </a:solidFill>
          <a:ln cap="flat" cmpd="sng" w="12700">
            <a:solidFill>
              <a:srgbClr val="BA9C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9" name="Google Shape;59;p26"/>
          <p:cNvSpPr/>
          <p:nvPr/>
        </p:nvSpPr>
        <p:spPr>
          <a:xfrm flipH="1">
            <a:off x="-1" y="0"/>
            <a:ext cx="12192000" cy="6858000"/>
          </a:xfrm>
          <a:custGeom>
            <a:rect b="b" l="l" r="r" t="t"/>
            <a:pathLst>
              <a:path extrusionOk="0" h="6858000" w="12192000">
                <a:moveTo>
                  <a:pt x="11877872" y="326571"/>
                </a:moveTo>
                <a:lnTo>
                  <a:pt x="11877872" y="6531429"/>
                </a:lnTo>
                <a:lnTo>
                  <a:pt x="314130" y="6531429"/>
                </a:lnTo>
                <a:lnTo>
                  <a:pt x="314130" y="326571"/>
                </a:lnTo>
                <a:close/>
                <a:moveTo>
                  <a:pt x="12192000" y="0"/>
                </a:moveTo>
                <a:lnTo>
                  <a:pt x="0" y="0"/>
                </a:lnTo>
                <a:lnTo>
                  <a:pt x="0" y="6858000"/>
                </a:lnTo>
                <a:lnTo>
                  <a:pt x="1219200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60" name="Google Shape;6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26"/>
          <p:cNvSpPr txBox="1"/>
          <p:nvPr>
            <p:ph type="title"/>
          </p:nvPr>
        </p:nvSpPr>
        <p:spPr>
          <a:xfrm>
            <a:off x="1007706" y="882780"/>
            <a:ext cx="9983754" cy="5346441"/>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7200"/>
              <a:buFont typeface="Montserrat SemiBold"/>
              <a:buNone/>
              <a:defRPr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4" name="Shape 64"/>
        <p:cNvGrpSpPr/>
        <p:nvPr/>
      </p:nvGrpSpPr>
      <p:grpSpPr>
        <a:xfrm>
          <a:off x="0" y="0"/>
          <a:ext cx="0" cy="0"/>
          <a:chOff x="0" y="0"/>
          <a:chExt cx="0" cy="0"/>
        </a:xfrm>
      </p:grpSpPr>
      <p:sp>
        <p:nvSpPr>
          <p:cNvPr id="65" name="Google Shape;65;p27"/>
          <p:cNvSpPr/>
          <p:nvPr/>
        </p:nvSpPr>
        <p:spPr>
          <a:xfrm>
            <a:off x="4469363" y="4288647"/>
            <a:ext cx="6884436" cy="220422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66" name="Google Shape;66;p27"/>
          <p:cNvSpPr txBox="1"/>
          <p:nvPr>
            <p:ph idx="1" type="body"/>
          </p:nvPr>
        </p:nvSpPr>
        <p:spPr>
          <a:xfrm>
            <a:off x="4618654" y="4384748"/>
            <a:ext cx="6572766" cy="59848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27"/>
          <p:cNvSpPr txBox="1"/>
          <p:nvPr>
            <p:ph idx="2" type="body"/>
          </p:nvPr>
        </p:nvSpPr>
        <p:spPr>
          <a:xfrm>
            <a:off x="4618654" y="4983237"/>
            <a:ext cx="6572768" cy="13954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p:nvPr/>
        </p:nvSpPr>
        <p:spPr>
          <a:xfrm>
            <a:off x="4469363" y="1887553"/>
            <a:ext cx="6884436" cy="220422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Lato"/>
              <a:buNone/>
            </a:pPr>
            <a:r>
              <a:t/>
            </a:r>
            <a:endParaRPr b="0" i="0" sz="1800" u="none" cap="none" strike="noStrike">
              <a:solidFill>
                <a:schemeClr val="dk1"/>
              </a:solidFill>
              <a:latin typeface="Lato"/>
              <a:ea typeface="Lato"/>
              <a:cs typeface="Lato"/>
              <a:sym typeface="Lato"/>
            </a:endParaRPr>
          </a:p>
        </p:txBody>
      </p:sp>
      <p:sp>
        <p:nvSpPr>
          <p:cNvPr id="70" name="Google Shape;70;p27"/>
          <p:cNvSpPr txBox="1"/>
          <p:nvPr>
            <p:ph idx="3" type="body"/>
          </p:nvPr>
        </p:nvSpPr>
        <p:spPr>
          <a:xfrm>
            <a:off x="4618654" y="1983654"/>
            <a:ext cx="6572766" cy="59848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7"/>
          <p:cNvSpPr txBox="1"/>
          <p:nvPr>
            <p:ph idx="4" type="body"/>
          </p:nvPr>
        </p:nvSpPr>
        <p:spPr>
          <a:xfrm>
            <a:off x="4618654" y="2582143"/>
            <a:ext cx="6572768" cy="13954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b="1" sz="1600">
                <a:latin typeface="Montserrat SemiBold"/>
                <a:ea typeface="Montserrat SemiBold"/>
                <a:cs typeface="Montserrat SemiBold"/>
                <a:sym typeface="Montserrat SemiBold"/>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7"/>
          <p:cNvSpPr/>
          <p:nvPr>
            <p:ph idx="5" type="pic"/>
          </p:nvPr>
        </p:nvSpPr>
        <p:spPr>
          <a:xfrm>
            <a:off x="838200" y="1887538"/>
            <a:ext cx="3630613" cy="2203450"/>
          </a:xfrm>
          <a:prstGeom prst="rect">
            <a:avLst/>
          </a:prstGeom>
          <a:noFill/>
          <a:ln>
            <a:noFill/>
          </a:ln>
        </p:spPr>
      </p:sp>
      <p:sp>
        <p:nvSpPr>
          <p:cNvPr id="73" name="Google Shape;73;p27"/>
          <p:cNvSpPr/>
          <p:nvPr>
            <p:ph idx="6" type="pic"/>
          </p:nvPr>
        </p:nvSpPr>
        <p:spPr>
          <a:xfrm>
            <a:off x="838200" y="4287838"/>
            <a:ext cx="3630613" cy="2203450"/>
          </a:xfrm>
          <a:prstGeom prst="rect">
            <a:avLst/>
          </a:prstGeom>
          <a:noFill/>
          <a:ln>
            <a:noFill/>
          </a:ln>
        </p:spPr>
      </p:sp>
      <p:sp>
        <p:nvSpPr>
          <p:cNvPr id="74" name="Google Shape;74;p27"/>
          <p:cNvSpPr/>
          <p:nvPr/>
        </p:nvSpPr>
        <p:spPr>
          <a:xfrm>
            <a:off x="0" y="0"/>
            <a:ext cx="111967" cy="68580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75" name="Google Shape;75;p27"/>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
        <p:nvSpPr>
          <p:cNvPr id="76" name="Google Shape;76;p27"/>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ontserrat SemiBold"/>
                <a:ea typeface="Montserrat SemiBold"/>
                <a:cs typeface="Montserrat SemiBold"/>
                <a:sym typeface="Montserrat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ig Picture">
  <p:cSld name="Content With Big Picture">
    <p:spTree>
      <p:nvGrpSpPr>
        <p:cNvPr id="77" name="Shape 77"/>
        <p:cNvGrpSpPr/>
        <p:nvPr/>
      </p:nvGrpSpPr>
      <p:grpSpPr>
        <a:xfrm>
          <a:off x="0" y="0"/>
          <a:ext cx="0" cy="0"/>
          <a:chOff x="0" y="0"/>
          <a:chExt cx="0" cy="0"/>
        </a:xfrm>
      </p:grpSpPr>
      <p:sp>
        <p:nvSpPr>
          <p:cNvPr id="78" name="Google Shape;78;p28"/>
          <p:cNvSpPr/>
          <p:nvPr/>
        </p:nvSpPr>
        <p:spPr>
          <a:xfrm>
            <a:off x="-8666" y="554037"/>
            <a:ext cx="4730620" cy="58023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79" name="Google Shape;79;p28"/>
          <p:cNvSpPr/>
          <p:nvPr/>
        </p:nvSpPr>
        <p:spPr>
          <a:xfrm>
            <a:off x="411163" y="0"/>
            <a:ext cx="3890962" cy="69103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80" name="Google Shape;8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28"/>
          <p:cNvSpPr txBox="1"/>
          <p:nvPr>
            <p:ph type="title"/>
          </p:nvPr>
        </p:nvSpPr>
        <p:spPr>
          <a:xfrm>
            <a:off x="4870580" y="429208"/>
            <a:ext cx="6483220" cy="158620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Montserrat SemiBol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84" name="Google Shape;84;p28"/>
          <p:cNvPicPr preferRelativeResize="0"/>
          <p:nvPr>
            <p:ph idx="2" type="pic"/>
          </p:nvPr>
        </p:nvPicPr>
        <p:blipFill/>
        <p:spPr>
          <a:xfrm>
            <a:off x="411163" y="554037"/>
            <a:ext cx="3890962" cy="5802313"/>
          </a:xfrm>
          <a:prstGeom prst="rect">
            <a:avLst/>
          </a:prstGeom>
          <a:blipFill rotWithShape="1">
            <a:blip r:embed="rId2">
              <a:alphaModFix/>
            </a:blip>
            <a:stretch>
              <a:fillRect b="0" l="0" r="0" t="0"/>
            </a:stretch>
          </a:blipFill>
          <a:ln>
            <a:noFill/>
          </a:ln>
        </p:spPr>
      </p:pic>
      <p:sp>
        <p:nvSpPr>
          <p:cNvPr id="85" name="Google Shape;85;p28"/>
          <p:cNvSpPr txBox="1"/>
          <p:nvPr>
            <p:ph idx="1" type="body"/>
          </p:nvPr>
        </p:nvSpPr>
        <p:spPr>
          <a:xfrm>
            <a:off x="4870450" y="2108200"/>
            <a:ext cx="6483350" cy="43211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28"/>
          <p:cNvSpPr txBox="1"/>
          <p:nvPr/>
        </p:nvSpPr>
        <p:spPr>
          <a:xfrm>
            <a:off x="11578831" y="6380246"/>
            <a:ext cx="46679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chemeClr val="dk1"/>
                </a:solidFill>
                <a:latin typeface="Lato"/>
                <a:ea typeface="Lato"/>
                <a:cs typeface="Lato"/>
                <a:sym typeface="Lato"/>
              </a:rPr>
              <a:t>‹#›</a:t>
            </a:fld>
            <a:endParaRPr b="0" i="0" sz="1800" u="none" cap="none" strike="noStrike">
              <a:solidFill>
                <a:schemeClr val="dk1"/>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SemiBold"/>
              <a:buNone/>
              <a:defRPr b="1" i="0" sz="4400" u="none" cap="none" strike="noStrike">
                <a:solidFill>
                  <a:schemeClr val="dk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pic>
        <p:nvPicPr>
          <p:cNvPr id="286" name="Google Shape;286;gcd85dd4d2a_0_249"/>
          <p:cNvPicPr preferRelativeResize="0"/>
          <p:nvPr/>
        </p:nvPicPr>
        <p:blipFill>
          <a:blip r:embed="rId4">
            <a:alphaModFix/>
          </a:blip>
          <a:stretch>
            <a:fillRect/>
          </a:stretch>
        </p:blipFill>
        <p:spPr>
          <a:xfrm>
            <a:off x="0" y="0"/>
            <a:ext cx="12192000" cy="6858000"/>
          </a:xfrm>
          <a:prstGeom prst="rect">
            <a:avLst/>
          </a:prstGeom>
          <a:noFill/>
          <a:ln>
            <a:noFill/>
          </a:ln>
          <a:effectLst>
            <a:outerShdw blurRad="57150" rotWithShape="0" algn="bl" dir="5400000" dist="19050">
              <a:srgbClr val="D9D9D9">
                <a:alpha val="95690"/>
              </a:srgbClr>
            </a:outerShdw>
            <a:reflection blurRad="0" dir="5400000" dist="38100" endA="0" endPos="30000" fadeDir="5400012" kx="0" rotWithShape="0" algn="bl" stPos="0" sy="-100000" ky="0"/>
          </a:effectLst>
        </p:spPr>
      </p:pic>
      <p:sp>
        <p:nvSpPr>
          <p:cNvPr id="287" name="Google Shape;287;gcd85dd4d2a_0_249"/>
          <p:cNvSpPr/>
          <p:nvPr/>
        </p:nvSpPr>
        <p:spPr>
          <a:xfrm>
            <a:off x="0" y="-6150"/>
            <a:ext cx="12192000" cy="6870300"/>
          </a:xfrm>
          <a:prstGeom prst="rect">
            <a:avLst/>
          </a:prstGeom>
          <a:solidFill>
            <a:srgbClr val="DEDEDE">
              <a:alpha val="35690"/>
            </a:srgbClr>
          </a:solidFill>
          <a:ln>
            <a:noFill/>
          </a:ln>
          <a:effectLst>
            <a:outerShdw blurRad="57150" rotWithShape="0" algn="bl" dir="5400000" dist="19050">
              <a:srgbClr val="D9D9D9">
                <a:alpha val="9569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cd85dd4d2a_0_249"/>
          <p:cNvSpPr txBox="1"/>
          <p:nvPr>
            <p:ph type="title"/>
          </p:nvPr>
        </p:nvSpPr>
        <p:spPr>
          <a:xfrm>
            <a:off x="105325" y="30072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Montserrat SemiBold"/>
              <a:buNone/>
            </a:pPr>
            <a:r>
              <a:rPr lang="en-US">
                <a:solidFill>
                  <a:srgbClr val="1DB954"/>
                </a:solidFill>
                <a:latin typeface="Montserrat"/>
                <a:ea typeface="Montserrat"/>
                <a:cs typeface="Montserrat"/>
                <a:sym typeface="Montserrat"/>
              </a:rPr>
              <a:t>Bike’s </a:t>
            </a:r>
            <a:r>
              <a:rPr lang="en-US">
                <a:solidFill>
                  <a:srgbClr val="1DB954"/>
                </a:solidFill>
                <a:latin typeface="Montserrat"/>
                <a:ea typeface="Montserrat"/>
                <a:cs typeface="Montserrat"/>
                <a:sym typeface="Montserrat"/>
              </a:rPr>
              <a:t> </a:t>
            </a:r>
            <a:r>
              <a:rPr lang="en-US">
                <a:latin typeface="Montserrat"/>
                <a:ea typeface="Montserrat"/>
                <a:cs typeface="Montserrat"/>
                <a:sym typeface="Montserrat"/>
              </a:rPr>
              <a:t>Sharing Demand</a:t>
            </a:r>
            <a:endParaRPr/>
          </a:p>
        </p:txBody>
      </p:sp>
      <p:sp>
        <p:nvSpPr>
          <p:cNvPr id="289" name="Google Shape;289;gcd85dd4d2a_0_249"/>
          <p:cNvSpPr/>
          <p:nvPr/>
        </p:nvSpPr>
        <p:spPr>
          <a:xfrm>
            <a:off x="601600" y="6343650"/>
            <a:ext cx="11590500" cy="5145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cd85dd4d2a_0_249"/>
          <p:cNvSpPr txBox="1"/>
          <p:nvPr/>
        </p:nvSpPr>
        <p:spPr>
          <a:xfrm>
            <a:off x="601600" y="4332975"/>
            <a:ext cx="729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chemeClr val="dk1"/>
              </a:buClr>
              <a:buSzPts val="1100"/>
              <a:buFont typeface="Arial"/>
              <a:buNone/>
            </a:pPr>
            <a:r>
              <a:rPr b="1" i="0" lang="en-US" sz="2000" u="none" cap="none" strike="noStrike">
                <a:solidFill>
                  <a:srgbClr val="000000"/>
                </a:solidFill>
                <a:latin typeface="Arial"/>
                <a:ea typeface="Arial"/>
                <a:cs typeface="Arial"/>
                <a:sym typeface="Arial"/>
              </a:rPr>
              <a:t>By </a:t>
            </a:r>
            <a:r>
              <a:rPr b="1" lang="en-US" sz="2000"/>
              <a:t>Yi Gao</a:t>
            </a:r>
            <a:r>
              <a:rPr b="1" i="0" lang="en-US" sz="2000" u="none" cap="none" strike="noStrike">
                <a:solidFill>
                  <a:srgbClr val="000000"/>
                </a:solidFill>
                <a:latin typeface="Arial"/>
                <a:ea typeface="Arial"/>
                <a:cs typeface="Arial"/>
                <a:sym typeface="Arial"/>
              </a:rPr>
              <a:t> | </a:t>
            </a:r>
            <a:r>
              <a:rPr b="1" lang="en-US" sz="2000"/>
              <a:t>Lin Liu</a:t>
            </a:r>
            <a:r>
              <a:rPr b="1" i="0" lang="en-US" sz="2000" u="none" cap="none" strike="noStrike">
                <a:solidFill>
                  <a:srgbClr val="000000"/>
                </a:solidFill>
                <a:latin typeface="Arial"/>
                <a:ea typeface="Arial"/>
                <a:cs typeface="Arial"/>
                <a:sym typeface="Arial"/>
              </a:rPr>
              <a:t> | </a:t>
            </a:r>
            <a:r>
              <a:rPr b="1" lang="en-US" sz="2000"/>
              <a:t>Ruiying Yang</a:t>
            </a:r>
            <a:r>
              <a:rPr b="1" i="0" lang="en-US" sz="2000" u="none" cap="none" strike="noStrike">
                <a:solidFill>
                  <a:srgbClr val="000000"/>
                </a:solidFill>
                <a:latin typeface="Arial"/>
                <a:ea typeface="Arial"/>
                <a:cs typeface="Arial"/>
                <a:sym typeface="Arial"/>
              </a:rPr>
              <a:t> | </a:t>
            </a:r>
            <a:r>
              <a:rPr b="1" lang="en-US" sz="2000"/>
              <a:t>Yuan Xin</a:t>
            </a:r>
            <a:r>
              <a:rPr b="1" lang="en-US" sz="2000">
                <a:solidFill>
                  <a:schemeClr val="dk1"/>
                </a:solidFill>
              </a:rPr>
              <a:t>| Keren Li </a:t>
            </a:r>
            <a:endParaRPr b="1" i="0" sz="22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0674a0e0ed_0_26"/>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10674a0e0ed_0_26"/>
          <p:cNvSpPr/>
          <p:nvPr/>
        </p:nvSpPr>
        <p:spPr>
          <a:xfrm>
            <a:off x="160350" y="2240775"/>
            <a:ext cx="11871300" cy="401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382" name="Google Shape;382;g10674a0e0ed_0_26"/>
          <p:cNvSpPr txBox="1"/>
          <p:nvPr>
            <p:ph type="title"/>
          </p:nvPr>
        </p:nvSpPr>
        <p:spPr>
          <a:xfrm>
            <a:off x="2843150" y="741086"/>
            <a:ext cx="61626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3200">
                <a:latin typeface="Montserrat ExtraBold"/>
                <a:ea typeface="Montserrat ExtraBold"/>
                <a:cs typeface="Montserrat ExtraBold"/>
                <a:sym typeface="Montserrat ExtraBold"/>
              </a:rPr>
              <a:t>How different locations perform differently?</a:t>
            </a:r>
            <a:endParaRPr sz="3200">
              <a:solidFill>
                <a:schemeClr val="dk1"/>
              </a:solidFill>
              <a:latin typeface="Montserrat ExtraBold"/>
              <a:ea typeface="Montserrat ExtraBold"/>
              <a:cs typeface="Montserrat ExtraBold"/>
              <a:sym typeface="Montserrat ExtraBold"/>
            </a:endParaRPr>
          </a:p>
        </p:txBody>
      </p:sp>
      <p:pic>
        <p:nvPicPr>
          <p:cNvPr id="383" name="Google Shape;383;g10674a0e0ed_0_26"/>
          <p:cNvPicPr preferRelativeResize="0"/>
          <p:nvPr/>
        </p:nvPicPr>
        <p:blipFill>
          <a:blip r:embed="rId3">
            <a:alphaModFix/>
          </a:blip>
          <a:stretch>
            <a:fillRect/>
          </a:stretch>
        </p:blipFill>
        <p:spPr>
          <a:xfrm>
            <a:off x="757475" y="2005250"/>
            <a:ext cx="4798601" cy="2535024"/>
          </a:xfrm>
          <a:prstGeom prst="rect">
            <a:avLst/>
          </a:prstGeom>
          <a:noFill/>
          <a:ln>
            <a:noFill/>
          </a:ln>
        </p:spPr>
      </p:pic>
      <p:pic>
        <p:nvPicPr>
          <p:cNvPr id="384" name="Google Shape;384;g10674a0e0ed_0_26"/>
          <p:cNvPicPr preferRelativeResize="0"/>
          <p:nvPr/>
        </p:nvPicPr>
        <p:blipFill>
          <a:blip r:embed="rId4">
            <a:alphaModFix/>
          </a:blip>
          <a:stretch>
            <a:fillRect/>
          </a:stretch>
        </p:blipFill>
        <p:spPr>
          <a:xfrm>
            <a:off x="6261950" y="2005250"/>
            <a:ext cx="5005998" cy="2588151"/>
          </a:xfrm>
          <a:prstGeom prst="rect">
            <a:avLst/>
          </a:prstGeom>
          <a:noFill/>
          <a:ln>
            <a:noFill/>
          </a:ln>
        </p:spPr>
      </p:pic>
      <p:pic>
        <p:nvPicPr>
          <p:cNvPr id="385" name="Google Shape;385;g10674a0e0ed_0_26"/>
          <p:cNvPicPr preferRelativeResize="0"/>
          <p:nvPr/>
        </p:nvPicPr>
        <p:blipFill>
          <a:blip r:embed="rId5">
            <a:alphaModFix/>
          </a:blip>
          <a:stretch>
            <a:fillRect/>
          </a:stretch>
        </p:blipFill>
        <p:spPr>
          <a:xfrm>
            <a:off x="825150" y="4540275"/>
            <a:ext cx="4730925" cy="2192225"/>
          </a:xfrm>
          <a:prstGeom prst="rect">
            <a:avLst/>
          </a:prstGeom>
          <a:noFill/>
          <a:ln>
            <a:noFill/>
          </a:ln>
        </p:spPr>
      </p:pic>
      <p:pic>
        <p:nvPicPr>
          <p:cNvPr id="386" name="Google Shape;386;g10674a0e0ed_0_26"/>
          <p:cNvPicPr preferRelativeResize="0"/>
          <p:nvPr/>
        </p:nvPicPr>
        <p:blipFill>
          <a:blip r:embed="rId6">
            <a:alphaModFix/>
          </a:blip>
          <a:stretch>
            <a:fillRect/>
          </a:stretch>
        </p:blipFill>
        <p:spPr>
          <a:xfrm>
            <a:off x="6243725" y="4540275"/>
            <a:ext cx="5005998" cy="2192225"/>
          </a:xfrm>
          <a:prstGeom prst="rect">
            <a:avLst/>
          </a:prstGeom>
          <a:noFill/>
          <a:ln>
            <a:noFill/>
          </a:ln>
        </p:spPr>
      </p:pic>
    </p:spTree>
  </p:cSld>
  <p:clrMapOvr>
    <a:masterClrMapping/>
  </p:clrMapOvr>
  <mc:AlternateContent>
    <mc:Choice Requires="p14">
      <p:transition spd="med" p14:dur="6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cdb1e5ad6f_0_221"/>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cdb1e5ad6f_0_221"/>
          <p:cNvSpPr txBox="1"/>
          <p:nvPr>
            <p:ph type="title"/>
          </p:nvPr>
        </p:nvSpPr>
        <p:spPr>
          <a:xfrm>
            <a:off x="4138550" y="741086"/>
            <a:ext cx="6162600" cy="145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ontserrat ExtraBold"/>
              <a:buNone/>
            </a:pPr>
            <a:r>
              <a:rPr lang="en-US" sz="2900">
                <a:latin typeface="Montserrat ExtraBold"/>
                <a:ea typeface="Montserrat ExtraBold"/>
                <a:cs typeface="Montserrat ExtraBold"/>
                <a:sym typeface="Montserrat ExtraBold"/>
              </a:rPr>
              <a:t>Demand in different regions</a:t>
            </a:r>
            <a:endParaRPr sz="2500">
              <a:solidFill>
                <a:schemeClr val="dk1"/>
              </a:solidFill>
              <a:latin typeface="Montserrat ExtraBold"/>
              <a:ea typeface="Montserrat ExtraBold"/>
              <a:cs typeface="Montserrat ExtraBold"/>
              <a:sym typeface="Montserrat ExtraBold"/>
            </a:endParaRPr>
          </a:p>
        </p:txBody>
      </p:sp>
      <p:sp>
        <p:nvSpPr>
          <p:cNvPr id="394" name="Google Shape;394;gcdb1e5ad6f_0_221"/>
          <p:cNvSpPr/>
          <p:nvPr/>
        </p:nvSpPr>
        <p:spPr>
          <a:xfrm>
            <a:off x="160350" y="2005200"/>
            <a:ext cx="11871300" cy="440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395" name="Google Shape;395;gcdb1e5ad6f_0_221"/>
          <p:cNvSpPr txBox="1"/>
          <p:nvPr/>
        </p:nvSpPr>
        <p:spPr>
          <a:xfrm>
            <a:off x="7728750" y="3083000"/>
            <a:ext cx="4302900" cy="23556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100000"/>
              </a:lnSpc>
              <a:spcBef>
                <a:spcPts val="0"/>
              </a:spcBef>
              <a:spcAft>
                <a:spcPts val="0"/>
              </a:spcAft>
              <a:buClr>
                <a:schemeClr val="dk1"/>
              </a:buClr>
              <a:buSzPct val="40425"/>
              <a:buFont typeface="Arial"/>
              <a:buNone/>
            </a:pPr>
            <a:r>
              <a:rPr b="1" lang="en-US" sz="4700">
                <a:solidFill>
                  <a:srgbClr val="1DB954"/>
                </a:solidFill>
                <a:latin typeface="Lato"/>
                <a:ea typeface="Lato"/>
                <a:cs typeface="Lato"/>
                <a:sym typeface="Lato"/>
              </a:rPr>
              <a:t>DTLA</a:t>
            </a:r>
            <a:r>
              <a:rPr b="0" i="0" lang="en-US" sz="7200" u="none" cap="none" strike="noStrike">
                <a:solidFill>
                  <a:srgbClr val="1DB954"/>
                </a:solidFill>
                <a:latin typeface="Lato"/>
                <a:ea typeface="Lato"/>
                <a:cs typeface="Lato"/>
                <a:sym typeface="Lato"/>
              </a:rPr>
              <a:t> </a:t>
            </a:r>
            <a:r>
              <a:rPr lang="en-US" sz="2600">
                <a:latin typeface="Lato"/>
                <a:ea typeface="Lato"/>
                <a:cs typeface="Lato"/>
                <a:sym typeface="Lato"/>
              </a:rPr>
              <a:t>has the highest demand, while </a:t>
            </a:r>
            <a:r>
              <a:rPr lang="en-US" sz="2600">
                <a:solidFill>
                  <a:schemeClr val="dk1"/>
                </a:solidFill>
                <a:latin typeface="Lato"/>
                <a:ea typeface="Lato"/>
                <a:cs typeface="Lato"/>
                <a:sym typeface="Lato"/>
              </a:rPr>
              <a:t> demand decreases drastically stating 02/2020, maybe due to COVID.</a:t>
            </a:r>
            <a:endParaRPr sz="2600">
              <a:latin typeface="Lato"/>
              <a:ea typeface="Lato"/>
              <a:cs typeface="Lato"/>
              <a:sym typeface="Lato"/>
            </a:endParaRPr>
          </a:p>
          <a:p>
            <a:pPr indent="0" lvl="0" marL="0" marR="0" rtl="0" algn="l">
              <a:lnSpc>
                <a:spcPct val="100000"/>
              </a:lnSpc>
              <a:spcBef>
                <a:spcPts val="0"/>
              </a:spcBef>
              <a:spcAft>
                <a:spcPts val="0"/>
              </a:spcAft>
              <a:buClr>
                <a:schemeClr val="dk1"/>
              </a:buClr>
              <a:buSzPct val="73076"/>
              <a:buFont typeface="Arial"/>
              <a:buNone/>
            </a:pPr>
            <a:r>
              <a:t/>
            </a:r>
            <a:endParaRPr sz="2600">
              <a:latin typeface="Lato"/>
              <a:ea typeface="Lato"/>
              <a:cs typeface="Lato"/>
              <a:sym typeface="Lato"/>
            </a:endParaRPr>
          </a:p>
          <a:p>
            <a:pPr indent="0" lvl="0" marL="0" marR="0" rtl="0" algn="l">
              <a:lnSpc>
                <a:spcPct val="100000"/>
              </a:lnSpc>
              <a:spcBef>
                <a:spcPts val="0"/>
              </a:spcBef>
              <a:spcAft>
                <a:spcPts val="0"/>
              </a:spcAft>
              <a:buClr>
                <a:schemeClr val="dk1"/>
              </a:buClr>
              <a:buSzPct val="73076"/>
              <a:buFont typeface="Arial"/>
              <a:buNone/>
            </a:pPr>
            <a:r>
              <a:rPr lang="en-US" sz="2600">
                <a:latin typeface="Lato"/>
                <a:ea typeface="Lato"/>
                <a:cs typeface="Lato"/>
                <a:sym typeface="Lato"/>
              </a:rPr>
              <a:t>North Hollywood has the lowest demand.</a:t>
            </a:r>
            <a:endParaRPr sz="2600">
              <a:latin typeface="Lato"/>
              <a:ea typeface="Lato"/>
              <a:cs typeface="Lato"/>
              <a:sym typeface="Lato"/>
            </a:endParaRPr>
          </a:p>
        </p:txBody>
      </p:sp>
      <p:sp>
        <p:nvSpPr>
          <p:cNvPr id="396" name="Google Shape;396;gcdb1e5ad6f_0_221"/>
          <p:cNvSpPr txBox="1"/>
          <p:nvPr/>
        </p:nvSpPr>
        <p:spPr>
          <a:xfrm>
            <a:off x="804675" y="5787775"/>
            <a:ext cx="2099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999999"/>
                </a:solidFill>
                <a:latin typeface="Lato"/>
                <a:ea typeface="Lato"/>
                <a:cs typeface="Lato"/>
                <a:sym typeface="Lato"/>
              </a:rPr>
              <a:t>Source: Statista.com, 2021</a:t>
            </a:r>
            <a:endParaRPr b="0" i="0" sz="900" u="none" cap="none" strike="noStrike">
              <a:solidFill>
                <a:srgbClr val="999999"/>
              </a:solidFill>
              <a:latin typeface="Lato"/>
              <a:ea typeface="Lato"/>
              <a:cs typeface="Lato"/>
              <a:sym typeface="Lato"/>
            </a:endParaRPr>
          </a:p>
        </p:txBody>
      </p:sp>
      <p:pic>
        <p:nvPicPr>
          <p:cNvPr id="397" name="Google Shape;397;gcdb1e5ad6f_0_221"/>
          <p:cNvPicPr preferRelativeResize="0"/>
          <p:nvPr/>
        </p:nvPicPr>
        <p:blipFill>
          <a:blip r:embed="rId3">
            <a:alphaModFix/>
          </a:blip>
          <a:stretch>
            <a:fillRect/>
          </a:stretch>
        </p:blipFill>
        <p:spPr>
          <a:xfrm>
            <a:off x="769950" y="2019325"/>
            <a:ext cx="6337126" cy="4324349"/>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0674a0e0ed_0_128"/>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10674a0e0ed_0_128"/>
          <p:cNvSpPr txBox="1"/>
          <p:nvPr>
            <p:ph type="title"/>
          </p:nvPr>
        </p:nvSpPr>
        <p:spPr>
          <a:xfrm>
            <a:off x="2614550" y="741075"/>
            <a:ext cx="69024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2900">
                <a:latin typeface="Montserrat ExtraBold"/>
                <a:ea typeface="Montserrat ExtraBold"/>
                <a:cs typeface="Montserrat ExtraBold"/>
                <a:sym typeface="Montserrat ExtraBold"/>
              </a:rPr>
              <a:t>Average trip durations in different regions</a:t>
            </a:r>
            <a:endParaRPr sz="2500">
              <a:solidFill>
                <a:schemeClr val="dk1"/>
              </a:solidFill>
              <a:latin typeface="Montserrat ExtraBold"/>
              <a:ea typeface="Montserrat ExtraBold"/>
              <a:cs typeface="Montserrat ExtraBold"/>
              <a:sym typeface="Montserrat ExtraBold"/>
            </a:endParaRPr>
          </a:p>
        </p:txBody>
      </p:sp>
      <p:sp>
        <p:nvSpPr>
          <p:cNvPr id="405" name="Google Shape;405;g10674a0e0ed_0_128"/>
          <p:cNvSpPr/>
          <p:nvPr/>
        </p:nvSpPr>
        <p:spPr>
          <a:xfrm>
            <a:off x="160350" y="2005200"/>
            <a:ext cx="11871300" cy="440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406" name="Google Shape;406;g10674a0e0ed_0_128"/>
          <p:cNvSpPr txBox="1"/>
          <p:nvPr/>
        </p:nvSpPr>
        <p:spPr>
          <a:xfrm>
            <a:off x="7435350" y="2991300"/>
            <a:ext cx="4302900" cy="2355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900"/>
              <a:buFont typeface="Arial"/>
              <a:buNone/>
            </a:pPr>
            <a:r>
              <a:rPr lang="en-US" sz="2600">
                <a:latin typeface="Lato"/>
                <a:ea typeface="Lato"/>
                <a:cs typeface="Lato"/>
                <a:sym typeface="Lato"/>
              </a:rPr>
              <a:t>Trips in </a:t>
            </a:r>
            <a:r>
              <a:rPr b="1" lang="en-US" sz="3900">
                <a:solidFill>
                  <a:srgbClr val="1DB954"/>
                </a:solidFill>
                <a:latin typeface="Lato"/>
                <a:ea typeface="Lato"/>
                <a:cs typeface="Lato"/>
                <a:sym typeface="Lato"/>
              </a:rPr>
              <a:t>Westside</a:t>
            </a:r>
            <a:r>
              <a:rPr lang="en-US" sz="2600">
                <a:latin typeface="Lato"/>
                <a:ea typeface="Lato"/>
                <a:cs typeface="Lato"/>
                <a:sym typeface="Lato"/>
              </a:rPr>
              <a:t> and </a:t>
            </a:r>
            <a:r>
              <a:rPr b="1" lang="en-US" sz="3900">
                <a:solidFill>
                  <a:srgbClr val="1DB954"/>
                </a:solidFill>
                <a:latin typeface="Lato"/>
                <a:ea typeface="Lato"/>
                <a:cs typeface="Lato"/>
                <a:sym typeface="Lato"/>
              </a:rPr>
              <a:t>North Hollywood</a:t>
            </a:r>
            <a:r>
              <a:rPr lang="en-US" sz="2600">
                <a:latin typeface="Lato"/>
                <a:ea typeface="Lato"/>
                <a:cs typeface="Lato"/>
                <a:sym typeface="Lato"/>
              </a:rPr>
              <a:t> have longer duration than trips in DTLA.</a:t>
            </a:r>
            <a:endParaRPr b="1" sz="2600">
              <a:latin typeface="Lato"/>
              <a:ea typeface="Lato"/>
              <a:cs typeface="Lato"/>
              <a:sym typeface="Lato"/>
            </a:endParaRPr>
          </a:p>
        </p:txBody>
      </p:sp>
      <p:sp>
        <p:nvSpPr>
          <p:cNvPr id="407" name="Google Shape;407;g10674a0e0ed_0_128"/>
          <p:cNvSpPr txBox="1"/>
          <p:nvPr/>
        </p:nvSpPr>
        <p:spPr>
          <a:xfrm>
            <a:off x="804675" y="5787775"/>
            <a:ext cx="2099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999999"/>
                </a:solidFill>
                <a:latin typeface="Lato"/>
                <a:ea typeface="Lato"/>
                <a:cs typeface="Lato"/>
                <a:sym typeface="Lato"/>
              </a:rPr>
              <a:t>Source: Statista.com, 2021</a:t>
            </a:r>
            <a:endParaRPr b="0" i="0" sz="900" u="none" cap="none" strike="noStrike">
              <a:solidFill>
                <a:srgbClr val="999999"/>
              </a:solidFill>
              <a:latin typeface="Lato"/>
              <a:ea typeface="Lato"/>
              <a:cs typeface="Lato"/>
              <a:sym typeface="Lato"/>
            </a:endParaRPr>
          </a:p>
        </p:txBody>
      </p:sp>
      <p:pic>
        <p:nvPicPr>
          <p:cNvPr id="408" name="Google Shape;408;g10674a0e0ed_0_128"/>
          <p:cNvPicPr preferRelativeResize="0"/>
          <p:nvPr/>
        </p:nvPicPr>
        <p:blipFill>
          <a:blip r:embed="rId3">
            <a:alphaModFix/>
          </a:blip>
          <a:stretch>
            <a:fillRect/>
          </a:stretch>
        </p:blipFill>
        <p:spPr>
          <a:xfrm>
            <a:off x="804672" y="2115925"/>
            <a:ext cx="6126251" cy="4180449"/>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0674a0e0ed_0_140"/>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10674a0e0ed_0_140"/>
          <p:cNvSpPr txBox="1"/>
          <p:nvPr>
            <p:ph type="title"/>
          </p:nvPr>
        </p:nvSpPr>
        <p:spPr>
          <a:xfrm>
            <a:off x="2614550" y="741075"/>
            <a:ext cx="69024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2900">
                <a:latin typeface="Montserrat ExtraBold"/>
                <a:ea typeface="Montserrat ExtraBold"/>
                <a:cs typeface="Montserrat ExtraBold"/>
                <a:sym typeface="Montserrat ExtraBold"/>
              </a:rPr>
              <a:t>Unique start stations</a:t>
            </a:r>
            <a:r>
              <a:rPr lang="en-US" sz="2900">
                <a:latin typeface="Montserrat ExtraBold"/>
                <a:ea typeface="Montserrat ExtraBold"/>
                <a:cs typeface="Montserrat ExtraBold"/>
                <a:sym typeface="Montserrat ExtraBold"/>
              </a:rPr>
              <a:t> in different regions</a:t>
            </a:r>
            <a:endParaRPr sz="2500">
              <a:solidFill>
                <a:schemeClr val="dk1"/>
              </a:solidFill>
              <a:latin typeface="Montserrat ExtraBold"/>
              <a:ea typeface="Montserrat ExtraBold"/>
              <a:cs typeface="Montserrat ExtraBold"/>
              <a:sym typeface="Montserrat ExtraBold"/>
            </a:endParaRPr>
          </a:p>
        </p:txBody>
      </p:sp>
      <p:sp>
        <p:nvSpPr>
          <p:cNvPr id="416" name="Google Shape;416;g10674a0e0ed_0_140"/>
          <p:cNvSpPr/>
          <p:nvPr/>
        </p:nvSpPr>
        <p:spPr>
          <a:xfrm>
            <a:off x="160350" y="2005200"/>
            <a:ext cx="11871300" cy="440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417" name="Google Shape;417;g10674a0e0ed_0_140"/>
          <p:cNvSpPr txBox="1"/>
          <p:nvPr/>
        </p:nvSpPr>
        <p:spPr>
          <a:xfrm>
            <a:off x="7435350" y="2991300"/>
            <a:ext cx="4302900" cy="2355600"/>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100000"/>
              </a:lnSpc>
              <a:spcBef>
                <a:spcPts val="0"/>
              </a:spcBef>
              <a:spcAft>
                <a:spcPts val="0"/>
              </a:spcAft>
              <a:buClr>
                <a:schemeClr val="dk1"/>
              </a:buClr>
              <a:buSzPct val="48717"/>
              <a:buFont typeface="Arial"/>
              <a:buNone/>
            </a:pPr>
            <a:r>
              <a:rPr b="1" lang="en-US" sz="3900">
                <a:solidFill>
                  <a:srgbClr val="1DB954"/>
                </a:solidFill>
                <a:latin typeface="Lato"/>
                <a:ea typeface="Lato"/>
                <a:cs typeface="Lato"/>
                <a:sym typeface="Lato"/>
              </a:rPr>
              <a:t>DTLA</a:t>
            </a:r>
            <a:r>
              <a:rPr lang="en-US" sz="2600">
                <a:latin typeface="Lato"/>
                <a:ea typeface="Lato"/>
                <a:cs typeface="Lato"/>
                <a:sym typeface="Lato"/>
              </a:rPr>
              <a:t> has more unique start stations.  More new stations were built starting 2018.</a:t>
            </a:r>
            <a:endParaRPr sz="2600">
              <a:latin typeface="Lato"/>
              <a:ea typeface="Lato"/>
              <a:cs typeface="Lato"/>
              <a:sym typeface="Lato"/>
            </a:endParaRPr>
          </a:p>
          <a:p>
            <a:pPr indent="0" lvl="0" marL="0" marR="0" rtl="0" algn="l">
              <a:lnSpc>
                <a:spcPct val="100000"/>
              </a:lnSpc>
              <a:spcBef>
                <a:spcPts val="0"/>
              </a:spcBef>
              <a:spcAft>
                <a:spcPts val="0"/>
              </a:spcAft>
              <a:buClr>
                <a:schemeClr val="dk1"/>
              </a:buClr>
              <a:buSzPct val="73076"/>
              <a:buFont typeface="Arial"/>
              <a:buNone/>
            </a:pPr>
            <a:r>
              <a:t/>
            </a:r>
            <a:endParaRPr sz="2600">
              <a:latin typeface="Lato"/>
              <a:ea typeface="Lato"/>
              <a:cs typeface="Lato"/>
              <a:sym typeface="Lato"/>
            </a:endParaRPr>
          </a:p>
          <a:p>
            <a:pPr indent="0" lvl="0" marL="0" rtl="0" algn="l">
              <a:spcBef>
                <a:spcPts val="0"/>
              </a:spcBef>
              <a:spcAft>
                <a:spcPts val="0"/>
              </a:spcAft>
              <a:buClr>
                <a:schemeClr val="dk1"/>
              </a:buClr>
              <a:buSzPct val="42307"/>
              <a:buFont typeface="Arial"/>
              <a:buNone/>
            </a:pPr>
            <a:r>
              <a:rPr lang="en-US" sz="2600">
                <a:latin typeface="Lato"/>
                <a:ea typeface="Lato"/>
                <a:cs typeface="Lato"/>
                <a:sym typeface="Lato"/>
              </a:rPr>
              <a:t>There are only few stations in Pasadena and Westside, which aligns with the demands</a:t>
            </a:r>
            <a:endParaRPr sz="2600">
              <a:latin typeface="Lato"/>
              <a:ea typeface="Lato"/>
              <a:cs typeface="Lato"/>
              <a:sym typeface="Lato"/>
            </a:endParaRPr>
          </a:p>
          <a:p>
            <a:pPr indent="0" lvl="0" marL="0" marR="0" rtl="0" algn="l">
              <a:lnSpc>
                <a:spcPct val="100000"/>
              </a:lnSpc>
              <a:spcBef>
                <a:spcPts val="0"/>
              </a:spcBef>
              <a:spcAft>
                <a:spcPts val="0"/>
              </a:spcAft>
              <a:buClr>
                <a:schemeClr val="dk1"/>
              </a:buClr>
              <a:buSzPct val="73076"/>
              <a:buFont typeface="Arial"/>
              <a:buNone/>
            </a:pPr>
            <a:r>
              <a:t/>
            </a:r>
            <a:endParaRPr sz="2600">
              <a:latin typeface="Lato"/>
              <a:ea typeface="Lato"/>
              <a:cs typeface="Lato"/>
              <a:sym typeface="Lato"/>
            </a:endParaRPr>
          </a:p>
        </p:txBody>
      </p:sp>
      <p:sp>
        <p:nvSpPr>
          <p:cNvPr id="418" name="Google Shape;418;g10674a0e0ed_0_140"/>
          <p:cNvSpPr txBox="1"/>
          <p:nvPr/>
        </p:nvSpPr>
        <p:spPr>
          <a:xfrm>
            <a:off x="804675" y="5787775"/>
            <a:ext cx="2099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999999"/>
                </a:solidFill>
                <a:latin typeface="Lato"/>
                <a:ea typeface="Lato"/>
                <a:cs typeface="Lato"/>
                <a:sym typeface="Lato"/>
              </a:rPr>
              <a:t>Source: Statista.com, 2021</a:t>
            </a:r>
            <a:endParaRPr b="0" i="0" sz="900" u="none" cap="none" strike="noStrike">
              <a:solidFill>
                <a:srgbClr val="999999"/>
              </a:solidFill>
              <a:latin typeface="Lato"/>
              <a:ea typeface="Lato"/>
              <a:cs typeface="Lato"/>
              <a:sym typeface="Lato"/>
            </a:endParaRPr>
          </a:p>
        </p:txBody>
      </p:sp>
      <p:pic>
        <p:nvPicPr>
          <p:cNvPr id="419" name="Google Shape;419;g10674a0e0ed_0_140"/>
          <p:cNvPicPr preferRelativeResize="0"/>
          <p:nvPr/>
        </p:nvPicPr>
        <p:blipFill>
          <a:blip r:embed="rId3">
            <a:alphaModFix/>
          </a:blip>
          <a:stretch>
            <a:fillRect/>
          </a:stretch>
        </p:blipFill>
        <p:spPr>
          <a:xfrm>
            <a:off x="924275" y="2301275"/>
            <a:ext cx="5656523" cy="3859925"/>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cdb355dc92_0_574"/>
          <p:cNvPicPr preferRelativeResize="0"/>
          <p:nvPr/>
        </p:nvPicPr>
        <p:blipFill rotWithShape="1">
          <a:blip r:embed="rId3">
            <a:alphaModFix/>
          </a:blip>
          <a:srcRect b="0" l="0" r="54790" t="0"/>
          <a:stretch/>
        </p:blipFill>
        <p:spPr>
          <a:xfrm>
            <a:off x="3733801" y="0"/>
            <a:ext cx="4651827" cy="6857999"/>
          </a:xfrm>
          <a:prstGeom prst="rect">
            <a:avLst/>
          </a:prstGeom>
          <a:noFill/>
          <a:ln>
            <a:noFill/>
          </a:ln>
        </p:spPr>
      </p:pic>
      <p:sp>
        <p:nvSpPr>
          <p:cNvPr id="426" name="Google Shape;426;gcdb355dc92_0_574"/>
          <p:cNvSpPr/>
          <p:nvPr/>
        </p:nvSpPr>
        <p:spPr>
          <a:xfrm>
            <a:off x="0" y="1995625"/>
            <a:ext cx="12192000" cy="41622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cdb355dc92_0_574"/>
          <p:cNvSpPr txBox="1"/>
          <p:nvPr/>
        </p:nvSpPr>
        <p:spPr>
          <a:xfrm>
            <a:off x="4310575" y="3108075"/>
            <a:ext cx="7822200" cy="10158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sz="5400">
                <a:solidFill>
                  <a:schemeClr val="dk1"/>
                </a:solidFill>
                <a:latin typeface="Montserrat SemiBold"/>
                <a:ea typeface="Montserrat SemiBold"/>
                <a:cs typeface="Montserrat SemiBold"/>
                <a:sym typeface="Montserrat SemiBold"/>
              </a:rPr>
              <a:t>Models</a:t>
            </a:r>
            <a:endParaRPr b="0" i="0" sz="2400" u="none" cap="none" strike="noStrike">
              <a:solidFill>
                <a:srgbClr val="000000"/>
              </a:solidFill>
              <a:latin typeface="Lato"/>
              <a:ea typeface="Lato"/>
              <a:cs typeface="Lato"/>
              <a:sym typeface="Lato"/>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gcdb1e5ad6f_0_273"/>
          <p:cNvPicPr preferRelativeResize="0"/>
          <p:nvPr/>
        </p:nvPicPr>
        <p:blipFill>
          <a:blip r:embed="rId3">
            <a:alphaModFix/>
          </a:blip>
          <a:stretch>
            <a:fillRect/>
          </a:stretch>
        </p:blipFill>
        <p:spPr>
          <a:xfrm>
            <a:off x="456600" y="444000"/>
            <a:ext cx="11278802" cy="5969998"/>
          </a:xfrm>
          <a:prstGeom prst="rect">
            <a:avLst/>
          </a:prstGeom>
          <a:noFill/>
          <a:ln>
            <a:noFill/>
          </a:ln>
        </p:spPr>
      </p:pic>
      <p:sp>
        <p:nvSpPr>
          <p:cNvPr id="434" name="Google Shape;434;gcdb1e5ad6f_0_273"/>
          <p:cNvSpPr/>
          <p:nvPr/>
        </p:nvSpPr>
        <p:spPr>
          <a:xfrm>
            <a:off x="456600" y="444000"/>
            <a:ext cx="11278800" cy="4882800"/>
          </a:xfrm>
          <a:prstGeom prst="rect">
            <a:avLst/>
          </a:prstGeom>
          <a:solidFill>
            <a:srgbClr val="DEDEDE">
              <a:alpha val="35690"/>
            </a:srgbClr>
          </a:solidFill>
          <a:ln>
            <a:noFill/>
          </a:ln>
          <a:effectLst>
            <a:outerShdw blurRad="57150" rotWithShape="0" algn="bl" dir="5400000" dist="19050">
              <a:srgbClr val="D9D9D9">
                <a:alpha val="9569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cdb1e5ad6f_0_273"/>
          <p:cNvSpPr/>
          <p:nvPr/>
        </p:nvSpPr>
        <p:spPr>
          <a:xfrm>
            <a:off x="9425775" y="0"/>
            <a:ext cx="1030500" cy="6858000"/>
          </a:xfrm>
          <a:prstGeom prst="rect">
            <a:avLst/>
          </a:prstGeom>
          <a:solidFill>
            <a:srgbClr val="1DB954">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B954"/>
              </a:solidFill>
              <a:latin typeface="Arial"/>
              <a:ea typeface="Arial"/>
              <a:cs typeface="Arial"/>
              <a:sym typeface="Arial"/>
            </a:endParaRPr>
          </a:p>
        </p:txBody>
      </p:sp>
      <p:sp>
        <p:nvSpPr>
          <p:cNvPr id="436" name="Google Shape;436;gcdb1e5ad6f_0_273"/>
          <p:cNvSpPr txBox="1"/>
          <p:nvPr>
            <p:ph type="title"/>
          </p:nvPr>
        </p:nvSpPr>
        <p:spPr>
          <a:xfrm>
            <a:off x="762000" y="3731825"/>
            <a:ext cx="6133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rgbClr val="FFFFFF"/>
                </a:solidFill>
              </a:rPr>
              <a:t>Model</a:t>
            </a:r>
            <a:r>
              <a:rPr lang="en-US">
                <a:solidFill>
                  <a:srgbClr val="FFFFFF"/>
                </a:solidFill>
              </a:rPr>
              <a:t> # 1:</a:t>
            </a:r>
            <a:endParaRPr>
              <a:solidFill>
                <a:srgbClr val="FFFFFF"/>
              </a:solidFill>
            </a:endParaRPr>
          </a:p>
        </p:txBody>
      </p:sp>
      <p:sp>
        <p:nvSpPr>
          <p:cNvPr id="437" name="Google Shape;437;gcdb1e5ad6f_0_273"/>
          <p:cNvSpPr txBox="1"/>
          <p:nvPr>
            <p:ph type="title"/>
          </p:nvPr>
        </p:nvSpPr>
        <p:spPr>
          <a:xfrm>
            <a:off x="721054" y="4521155"/>
            <a:ext cx="107499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4400"/>
              <a:buNone/>
            </a:pPr>
            <a:r>
              <a:rPr lang="en-US" sz="3200">
                <a:solidFill>
                  <a:schemeClr val="lt1"/>
                </a:solidFill>
                <a:latin typeface="Montserrat ExtraBold"/>
                <a:ea typeface="Montserrat ExtraBold"/>
                <a:cs typeface="Montserrat ExtraBold"/>
                <a:sym typeface="Montserrat ExtraBold"/>
              </a:rPr>
              <a:t>Multiple seasonal decomposition</a:t>
            </a:r>
            <a:endParaRPr sz="3200">
              <a:solidFill>
                <a:schemeClr val="lt1"/>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4400"/>
              <a:buFont typeface="Montserrat ExtraBold"/>
              <a:buNone/>
            </a:pPr>
            <a:r>
              <a:rPr lang="en-US" sz="3200">
                <a:solidFill>
                  <a:schemeClr val="lt1"/>
                </a:solidFill>
                <a:latin typeface="Montserrat ExtraBold"/>
                <a:ea typeface="Montserrat ExtraBold"/>
                <a:cs typeface="Montserrat ExtraBold"/>
                <a:sym typeface="Montserrat ExtraBold"/>
              </a:rPr>
              <a:t>-- Method: Arima</a:t>
            </a:r>
            <a:endParaRPr>
              <a:solidFill>
                <a:schemeClr val="lt1"/>
              </a:solidFill>
            </a:endParaRPr>
          </a:p>
        </p:txBody>
      </p:sp>
    </p:spTree>
  </p:cSld>
  <p:clrMapOvr>
    <a:masterClrMapping/>
  </p:clrMapOvr>
  <mc:AlternateContent>
    <mc:Choice Requires="p14">
      <p:transition p14:dur="4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056a6bdcf8_0_0"/>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1056a6bdcf8_0_0"/>
          <p:cNvSpPr/>
          <p:nvPr/>
        </p:nvSpPr>
        <p:spPr>
          <a:xfrm>
            <a:off x="184750" y="2255100"/>
            <a:ext cx="11871300" cy="401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445" name="Google Shape;445;g1056a6bdcf8_0_0"/>
          <p:cNvSpPr txBox="1"/>
          <p:nvPr>
            <p:ph type="title"/>
          </p:nvPr>
        </p:nvSpPr>
        <p:spPr>
          <a:xfrm>
            <a:off x="2986325" y="842052"/>
            <a:ext cx="5847600" cy="1206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3200">
                <a:latin typeface="Montserrat ExtraBold"/>
                <a:ea typeface="Montserrat ExtraBold"/>
                <a:cs typeface="Montserrat ExtraBold"/>
                <a:sym typeface="Montserrat ExtraBold"/>
              </a:rPr>
              <a:t>Data Processing </a:t>
            </a:r>
            <a:endParaRPr sz="3200">
              <a:solidFill>
                <a:schemeClr val="dk1"/>
              </a:solidFill>
              <a:latin typeface="Montserrat ExtraBold"/>
              <a:ea typeface="Montserrat ExtraBold"/>
              <a:cs typeface="Montserrat ExtraBold"/>
              <a:sym typeface="Montserrat ExtraBold"/>
            </a:endParaRPr>
          </a:p>
        </p:txBody>
      </p:sp>
      <p:sp>
        <p:nvSpPr>
          <p:cNvPr id="446" name="Google Shape;446;g1056a6bdcf8_0_0"/>
          <p:cNvSpPr txBox="1"/>
          <p:nvPr/>
        </p:nvSpPr>
        <p:spPr>
          <a:xfrm>
            <a:off x="452825" y="2477875"/>
            <a:ext cx="6684300" cy="235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Arial"/>
              <a:buNone/>
            </a:pPr>
            <a:r>
              <a:t/>
            </a:r>
            <a:endParaRPr i="0" sz="2400" u="none" cap="none" strike="noStrike">
              <a:solidFill>
                <a:srgbClr val="000000"/>
              </a:solidFill>
              <a:latin typeface="Lato"/>
              <a:ea typeface="Lato"/>
              <a:cs typeface="Lato"/>
              <a:sym typeface="Lato"/>
            </a:endParaRPr>
          </a:p>
          <a:p>
            <a:pPr indent="-381000" lvl="0" marL="457200" marR="0" rtl="0" algn="l">
              <a:lnSpc>
                <a:spcPct val="100000"/>
              </a:lnSpc>
              <a:spcBef>
                <a:spcPts val="0"/>
              </a:spcBef>
              <a:spcAft>
                <a:spcPts val="0"/>
              </a:spcAft>
              <a:buClr>
                <a:srgbClr val="000000"/>
              </a:buClr>
              <a:buSzPts val="2400"/>
              <a:buFont typeface="Lato"/>
              <a:buChar char="-"/>
            </a:pPr>
            <a:r>
              <a:rPr lang="en-US" sz="2400">
                <a:latin typeface="Lato"/>
                <a:ea typeface="Lato"/>
                <a:cs typeface="Lato"/>
                <a:sym typeface="Lato"/>
              </a:rPr>
              <a:t>Train:  before 06/30/2021 </a:t>
            </a:r>
            <a:endParaRPr sz="2400">
              <a:latin typeface="Lato"/>
              <a:ea typeface="Lato"/>
              <a:cs typeface="Lato"/>
              <a:sym typeface="Lato"/>
            </a:endParaRPr>
          </a:p>
          <a:p>
            <a:pPr indent="-381000" lvl="0" marL="457200" marR="0" rtl="0" algn="l">
              <a:lnSpc>
                <a:spcPct val="100000"/>
              </a:lnSpc>
              <a:spcBef>
                <a:spcPts val="0"/>
              </a:spcBef>
              <a:spcAft>
                <a:spcPts val="0"/>
              </a:spcAft>
              <a:buSzPts val="2400"/>
              <a:buFont typeface="Lato"/>
              <a:buChar char="-"/>
            </a:pPr>
            <a:r>
              <a:rPr lang="en-US" sz="2400">
                <a:latin typeface="Lato"/>
                <a:ea typeface="Lato"/>
                <a:cs typeface="Lato"/>
                <a:sym typeface="Lato"/>
              </a:rPr>
              <a:t>Test :  07/01/2021 -- 09/30/2021 (Q3 2021 ) </a:t>
            </a:r>
            <a:endParaRPr sz="2400">
              <a:latin typeface="Lato"/>
              <a:ea typeface="Lato"/>
              <a:cs typeface="Lato"/>
              <a:sym typeface="Lato"/>
            </a:endParaRPr>
          </a:p>
          <a:p>
            <a:pPr indent="-381000" lvl="0" marL="457200" marR="0" rtl="0" algn="l">
              <a:lnSpc>
                <a:spcPct val="100000"/>
              </a:lnSpc>
              <a:spcBef>
                <a:spcPts val="0"/>
              </a:spcBef>
              <a:spcAft>
                <a:spcPts val="0"/>
              </a:spcAft>
              <a:buSzPts val="2400"/>
              <a:buFont typeface="Lato"/>
              <a:buChar char="-"/>
            </a:pPr>
            <a:r>
              <a:rPr lang="en-US" sz="2400">
                <a:latin typeface="Lato"/>
                <a:ea typeface="Lato"/>
                <a:cs typeface="Lato"/>
                <a:sym typeface="Lato"/>
              </a:rPr>
              <a:t>Select DTLA region and station status is “Active” </a:t>
            </a:r>
            <a:endParaRPr sz="2400">
              <a:latin typeface="Lato"/>
              <a:ea typeface="Lato"/>
              <a:cs typeface="Lato"/>
              <a:sym typeface="Lato"/>
            </a:endParaRPr>
          </a:p>
          <a:p>
            <a:pPr indent="-381000" lvl="0" marL="457200" marR="0" rtl="0" algn="l">
              <a:lnSpc>
                <a:spcPct val="100000"/>
              </a:lnSpc>
              <a:spcBef>
                <a:spcPts val="0"/>
              </a:spcBef>
              <a:spcAft>
                <a:spcPts val="0"/>
              </a:spcAft>
              <a:buSzPts val="2400"/>
              <a:buFont typeface="Lato"/>
              <a:buChar char="-"/>
            </a:pPr>
            <a:r>
              <a:rPr lang="en-US" sz="2400">
                <a:latin typeface="Lato"/>
                <a:ea typeface="Lato"/>
                <a:cs typeface="Lato"/>
                <a:sym typeface="Lato"/>
              </a:rPr>
              <a:t>Group by “start date hour”, and count trip id  as y dependent variable. </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US" sz="2400">
                <a:solidFill>
                  <a:schemeClr val="dk1"/>
                </a:solidFill>
                <a:latin typeface="Lato"/>
                <a:ea typeface="Lato"/>
                <a:cs typeface="Lato"/>
                <a:sym typeface="Lato"/>
              </a:rPr>
              <a:t>Multiple seasonality: Use year, month and day and hour to train the model</a:t>
            </a:r>
            <a:endParaRPr sz="2400">
              <a:latin typeface="Lato"/>
              <a:ea typeface="Lato"/>
              <a:cs typeface="Lato"/>
              <a:sym typeface="Lato"/>
            </a:endParaRPr>
          </a:p>
        </p:txBody>
      </p:sp>
      <p:pic>
        <p:nvPicPr>
          <p:cNvPr id="447" name="Google Shape;447;g1056a6bdcf8_0_0"/>
          <p:cNvPicPr preferRelativeResize="0"/>
          <p:nvPr/>
        </p:nvPicPr>
        <p:blipFill>
          <a:blip r:embed="rId3">
            <a:alphaModFix/>
          </a:blip>
          <a:stretch>
            <a:fillRect/>
          </a:stretch>
        </p:blipFill>
        <p:spPr>
          <a:xfrm>
            <a:off x="7137125" y="2626525"/>
            <a:ext cx="4897450" cy="3014500"/>
          </a:xfrm>
          <a:prstGeom prst="rect">
            <a:avLst/>
          </a:prstGeom>
          <a:noFill/>
          <a:ln>
            <a:noFill/>
          </a:ln>
        </p:spPr>
      </p:pic>
    </p:spTree>
  </p:cSld>
  <p:clrMapOvr>
    <a:masterClrMapping/>
  </p:clrMapOvr>
  <mc:AlternateContent>
    <mc:Choice Requires="p14">
      <p:transition spd="med" p14:dur="6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056a6bdcf8_0_9"/>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1056a6bdcf8_0_9"/>
          <p:cNvSpPr/>
          <p:nvPr/>
        </p:nvSpPr>
        <p:spPr>
          <a:xfrm>
            <a:off x="320700" y="2240775"/>
            <a:ext cx="11871300" cy="40122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b="1">
              <a:solidFill>
                <a:srgbClr val="980000"/>
              </a:solidFill>
              <a:latin typeface="Lato"/>
              <a:ea typeface="Lato"/>
              <a:cs typeface="Lato"/>
              <a:sym typeface="Lato"/>
            </a:endParaRPr>
          </a:p>
        </p:txBody>
      </p:sp>
      <p:sp>
        <p:nvSpPr>
          <p:cNvPr id="455" name="Google Shape;455;g1056a6bdcf8_0_9"/>
          <p:cNvSpPr txBox="1"/>
          <p:nvPr>
            <p:ph type="title"/>
          </p:nvPr>
        </p:nvSpPr>
        <p:spPr>
          <a:xfrm>
            <a:off x="2853175" y="921586"/>
            <a:ext cx="61626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3200">
                <a:latin typeface="Montserrat ExtraBold"/>
                <a:ea typeface="Montserrat ExtraBold"/>
                <a:cs typeface="Montserrat ExtraBold"/>
                <a:sym typeface="Montserrat ExtraBold"/>
              </a:rPr>
              <a:t>Multiple seasonal decomposition--</a:t>
            </a:r>
            <a:endParaRPr sz="3200">
              <a:latin typeface="Montserrat ExtraBold"/>
              <a:ea typeface="Montserrat ExtraBold"/>
              <a:cs typeface="Montserrat ExtraBold"/>
              <a:sym typeface="Montserrat ExtraBold"/>
            </a:endParaRPr>
          </a:p>
          <a:p>
            <a:pPr indent="0" lvl="0" marL="0" rtl="0" algn="ctr">
              <a:lnSpc>
                <a:spcPct val="90000"/>
              </a:lnSpc>
              <a:spcBef>
                <a:spcPts val="0"/>
              </a:spcBef>
              <a:spcAft>
                <a:spcPts val="0"/>
              </a:spcAft>
              <a:buClr>
                <a:schemeClr val="dk1"/>
              </a:buClr>
              <a:buSzPts val="4400"/>
              <a:buFont typeface="Montserrat ExtraBold"/>
              <a:buNone/>
            </a:pPr>
            <a:r>
              <a:rPr lang="en-US" sz="3200">
                <a:latin typeface="Montserrat ExtraBold"/>
                <a:ea typeface="Montserrat ExtraBold"/>
                <a:cs typeface="Montserrat ExtraBold"/>
                <a:sym typeface="Montserrat ExtraBold"/>
              </a:rPr>
              <a:t> Method: Arima</a:t>
            </a:r>
            <a:endParaRPr sz="3200">
              <a:solidFill>
                <a:schemeClr val="dk1"/>
              </a:solidFill>
              <a:latin typeface="Montserrat ExtraBold"/>
              <a:ea typeface="Montserrat ExtraBold"/>
              <a:cs typeface="Montserrat ExtraBold"/>
              <a:sym typeface="Montserrat ExtraBold"/>
            </a:endParaRPr>
          </a:p>
        </p:txBody>
      </p:sp>
      <p:sp>
        <p:nvSpPr>
          <p:cNvPr id="456" name="Google Shape;456;g1056a6bdcf8_0_9"/>
          <p:cNvSpPr txBox="1"/>
          <p:nvPr/>
        </p:nvSpPr>
        <p:spPr>
          <a:xfrm>
            <a:off x="320700" y="5189725"/>
            <a:ext cx="6162600" cy="1163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sz="2000">
              <a:latin typeface="Lato"/>
              <a:ea typeface="Lato"/>
              <a:cs typeface="Lato"/>
              <a:sym typeface="Lato"/>
            </a:endParaRPr>
          </a:p>
          <a:p>
            <a:pPr indent="-355600" lvl="0" marL="457200" marR="0" rtl="0" algn="l">
              <a:lnSpc>
                <a:spcPct val="100000"/>
              </a:lnSpc>
              <a:spcBef>
                <a:spcPts val="0"/>
              </a:spcBef>
              <a:spcAft>
                <a:spcPts val="0"/>
              </a:spcAft>
              <a:buClr>
                <a:srgbClr val="000000"/>
              </a:buClr>
              <a:buSzPts val="2000"/>
              <a:buFont typeface="Lato"/>
              <a:buChar char="-"/>
            </a:pPr>
            <a:r>
              <a:rPr b="1" lang="en-US" sz="2000">
                <a:solidFill>
                  <a:srgbClr val="1DB954"/>
                </a:solidFill>
                <a:latin typeface="Lato"/>
                <a:ea typeface="Lato"/>
                <a:cs typeface="Lato"/>
                <a:sym typeface="Lato"/>
              </a:rPr>
              <a:t>Final Result RMSE</a:t>
            </a:r>
            <a:r>
              <a:rPr lang="en-US" sz="2000">
                <a:latin typeface="Lato"/>
                <a:ea typeface="Lato"/>
                <a:cs typeface="Lato"/>
                <a:sym typeface="Lato"/>
              </a:rPr>
              <a:t> is 7.18  on testing dataset. </a:t>
            </a:r>
            <a:endParaRPr b="0" i="0" sz="20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t/>
            </a:r>
            <a:endParaRPr b="0" i="0" sz="2400" u="none" cap="none" strike="noStrike">
              <a:solidFill>
                <a:srgbClr val="000000"/>
              </a:solidFill>
              <a:latin typeface="Lato"/>
              <a:ea typeface="Lato"/>
              <a:cs typeface="Lato"/>
              <a:sym typeface="Lato"/>
            </a:endParaRPr>
          </a:p>
        </p:txBody>
      </p:sp>
      <p:pic>
        <p:nvPicPr>
          <p:cNvPr id="457" name="Google Shape;457;g1056a6bdcf8_0_9"/>
          <p:cNvPicPr preferRelativeResize="0"/>
          <p:nvPr/>
        </p:nvPicPr>
        <p:blipFill>
          <a:blip r:embed="rId3">
            <a:alphaModFix/>
          </a:blip>
          <a:stretch>
            <a:fillRect/>
          </a:stretch>
        </p:blipFill>
        <p:spPr>
          <a:xfrm>
            <a:off x="7354000" y="2307925"/>
            <a:ext cx="4747776" cy="3877900"/>
          </a:xfrm>
          <a:prstGeom prst="rect">
            <a:avLst/>
          </a:prstGeom>
          <a:noFill/>
          <a:ln>
            <a:noFill/>
          </a:ln>
        </p:spPr>
      </p:pic>
      <p:pic>
        <p:nvPicPr>
          <p:cNvPr id="458" name="Google Shape;458;g1056a6bdcf8_0_9"/>
          <p:cNvPicPr preferRelativeResize="0"/>
          <p:nvPr/>
        </p:nvPicPr>
        <p:blipFill>
          <a:blip r:embed="rId4">
            <a:alphaModFix/>
          </a:blip>
          <a:stretch>
            <a:fillRect/>
          </a:stretch>
        </p:blipFill>
        <p:spPr>
          <a:xfrm>
            <a:off x="489588" y="4026413"/>
            <a:ext cx="5434874" cy="1163300"/>
          </a:xfrm>
          <a:prstGeom prst="rect">
            <a:avLst/>
          </a:prstGeom>
          <a:noFill/>
          <a:ln>
            <a:noFill/>
          </a:ln>
        </p:spPr>
      </p:pic>
      <p:sp>
        <p:nvSpPr>
          <p:cNvPr id="459" name="Google Shape;459;g1056a6bdcf8_0_9"/>
          <p:cNvSpPr txBox="1"/>
          <p:nvPr/>
        </p:nvSpPr>
        <p:spPr>
          <a:xfrm>
            <a:off x="377975" y="2307925"/>
            <a:ext cx="2475300" cy="4002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80000"/>
                </a:solidFill>
                <a:latin typeface="Lato"/>
                <a:ea typeface="Lato"/>
                <a:cs typeface="Lato"/>
                <a:sym typeface="Lato"/>
              </a:rPr>
              <a:t> Time Range   6am- 10pm :</a:t>
            </a:r>
            <a:endParaRPr b="1">
              <a:solidFill>
                <a:srgbClr val="980000"/>
              </a:solidFill>
              <a:latin typeface="Lato"/>
              <a:ea typeface="Lato"/>
              <a:cs typeface="Lato"/>
              <a:sym typeface="Lato"/>
            </a:endParaRPr>
          </a:p>
        </p:txBody>
      </p:sp>
      <p:pic>
        <p:nvPicPr>
          <p:cNvPr id="460" name="Google Shape;460;g1056a6bdcf8_0_9"/>
          <p:cNvPicPr preferRelativeResize="0"/>
          <p:nvPr/>
        </p:nvPicPr>
        <p:blipFill>
          <a:blip r:embed="rId5">
            <a:alphaModFix/>
          </a:blip>
          <a:stretch>
            <a:fillRect/>
          </a:stretch>
        </p:blipFill>
        <p:spPr>
          <a:xfrm>
            <a:off x="401350" y="2759900"/>
            <a:ext cx="6547250" cy="1005550"/>
          </a:xfrm>
          <a:prstGeom prst="rect">
            <a:avLst/>
          </a:prstGeom>
          <a:noFill/>
          <a:ln>
            <a:noFill/>
          </a:ln>
        </p:spPr>
      </p:pic>
      <p:sp>
        <p:nvSpPr>
          <p:cNvPr id="461" name="Google Shape;461;g1056a6bdcf8_0_9"/>
          <p:cNvSpPr txBox="1"/>
          <p:nvPr/>
        </p:nvSpPr>
        <p:spPr>
          <a:xfrm>
            <a:off x="3164125" y="3278675"/>
            <a:ext cx="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62" name="Google Shape;462;g1056a6bdcf8_0_9"/>
          <p:cNvSpPr txBox="1"/>
          <p:nvPr/>
        </p:nvSpPr>
        <p:spPr>
          <a:xfrm>
            <a:off x="416225" y="3573850"/>
            <a:ext cx="2398800" cy="4002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980000"/>
                </a:solidFill>
                <a:latin typeface="Lato"/>
                <a:ea typeface="Lato"/>
                <a:cs typeface="Lato"/>
                <a:sym typeface="Lato"/>
              </a:rPr>
              <a:t> Time Range  24 hour  :</a:t>
            </a:r>
            <a:endParaRPr b="1">
              <a:solidFill>
                <a:srgbClr val="980000"/>
              </a:solidFill>
              <a:latin typeface="Lato"/>
              <a:ea typeface="Lato"/>
              <a:cs typeface="Lato"/>
              <a:sym typeface="Lato"/>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g10674a0e0ed_0_6"/>
          <p:cNvPicPr preferRelativeResize="0"/>
          <p:nvPr/>
        </p:nvPicPr>
        <p:blipFill>
          <a:blip r:embed="rId3">
            <a:alphaModFix/>
          </a:blip>
          <a:stretch>
            <a:fillRect/>
          </a:stretch>
        </p:blipFill>
        <p:spPr>
          <a:xfrm>
            <a:off x="456550" y="444000"/>
            <a:ext cx="11278900" cy="5970000"/>
          </a:xfrm>
          <a:prstGeom prst="rect">
            <a:avLst/>
          </a:prstGeom>
          <a:noFill/>
          <a:ln>
            <a:noFill/>
          </a:ln>
        </p:spPr>
      </p:pic>
      <p:sp>
        <p:nvSpPr>
          <p:cNvPr id="469" name="Google Shape;469;g10674a0e0ed_0_6"/>
          <p:cNvSpPr/>
          <p:nvPr/>
        </p:nvSpPr>
        <p:spPr>
          <a:xfrm>
            <a:off x="456600" y="444000"/>
            <a:ext cx="11278800" cy="4882800"/>
          </a:xfrm>
          <a:prstGeom prst="rect">
            <a:avLst/>
          </a:prstGeom>
          <a:solidFill>
            <a:srgbClr val="DEDEDE">
              <a:alpha val="35690"/>
            </a:srgbClr>
          </a:solidFill>
          <a:ln>
            <a:noFill/>
          </a:ln>
          <a:effectLst>
            <a:outerShdw blurRad="57150" rotWithShape="0" algn="bl" dir="5400000" dist="19050">
              <a:srgbClr val="D9D9D9">
                <a:alpha val="9569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10674a0e0ed_0_6"/>
          <p:cNvSpPr txBox="1"/>
          <p:nvPr>
            <p:ph type="title"/>
          </p:nvPr>
        </p:nvSpPr>
        <p:spPr>
          <a:xfrm>
            <a:off x="762000" y="3731825"/>
            <a:ext cx="6133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rgbClr val="FFFFFF"/>
                </a:solidFill>
              </a:rPr>
              <a:t>Model</a:t>
            </a:r>
            <a:r>
              <a:rPr lang="en-US">
                <a:solidFill>
                  <a:srgbClr val="FFFFFF"/>
                </a:solidFill>
              </a:rPr>
              <a:t> # 2:</a:t>
            </a:r>
            <a:endParaRPr>
              <a:solidFill>
                <a:srgbClr val="FFFFFF"/>
              </a:solidFill>
            </a:endParaRPr>
          </a:p>
        </p:txBody>
      </p:sp>
      <p:sp>
        <p:nvSpPr>
          <p:cNvPr id="471" name="Google Shape;471;g10674a0e0ed_0_6"/>
          <p:cNvSpPr txBox="1"/>
          <p:nvPr>
            <p:ph type="title"/>
          </p:nvPr>
        </p:nvSpPr>
        <p:spPr>
          <a:xfrm>
            <a:off x="721054" y="4521155"/>
            <a:ext cx="10749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solidFill>
                  <a:srgbClr val="FFFFFF"/>
                </a:solidFill>
              </a:rPr>
              <a:t>Linear Regression</a:t>
            </a:r>
            <a:endParaRPr>
              <a:solidFill>
                <a:srgbClr val="FFFFFF"/>
              </a:solidFill>
            </a:endParaRPr>
          </a:p>
        </p:txBody>
      </p:sp>
      <p:sp>
        <p:nvSpPr>
          <p:cNvPr id="472" name="Google Shape;472;g10674a0e0ed_0_6"/>
          <p:cNvSpPr/>
          <p:nvPr/>
        </p:nvSpPr>
        <p:spPr>
          <a:xfrm>
            <a:off x="9425775" y="0"/>
            <a:ext cx="1030500" cy="6858000"/>
          </a:xfrm>
          <a:prstGeom prst="rect">
            <a:avLst/>
          </a:prstGeom>
          <a:solidFill>
            <a:srgbClr val="1DB954">
              <a:alpha val="5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B954"/>
              </a:solidFill>
              <a:latin typeface="Arial"/>
              <a:ea typeface="Arial"/>
              <a:cs typeface="Arial"/>
              <a:sym typeface="Arial"/>
            </a:endParaRPr>
          </a:p>
        </p:txBody>
      </p:sp>
    </p:spTree>
  </p:cSld>
  <p:clrMapOvr>
    <a:masterClrMapping/>
  </p:clrMapOvr>
  <mc:AlternateContent>
    <mc:Choice Requires="p14">
      <p:transition p14:dur="4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cd85dd4d2a_0_109"/>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479" name="Google Shape;479;gcd85dd4d2a_0_109"/>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gcd85dd4d2a_0_109"/>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ontserrat SemiBold"/>
              <a:buNone/>
            </a:pPr>
            <a:r>
              <a:rPr lang="en-US" sz="3900">
                <a:solidFill>
                  <a:srgbClr val="000000"/>
                </a:solidFill>
              </a:rPr>
              <a:t>  MODELING ON LAGGED DEMAND</a:t>
            </a:r>
            <a:endParaRPr sz="3900"/>
          </a:p>
        </p:txBody>
      </p:sp>
      <p:sp>
        <p:nvSpPr>
          <p:cNvPr id="481" name="Google Shape;481;gcd85dd4d2a_0_109"/>
          <p:cNvSpPr txBox="1"/>
          <p:nvPr/>
        </p:nvSpPr>
        <p:spPr>
          <a:xfrm>
            <a:off x="452825" y="2477875"/>
            <a:ext cx="6597600" cy="2355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900"/>
              <a:buFont typeface="Arial"/>
              <a:buNone/>
            </a:pPr>
            <a:r>
              <a:t/>
            </a:r>
            <a:endParaRPr b="1" sz="2000">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t/>
            </a:r>
            <a:endParaRPr sz="2000">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t/>
            </a:r>
            <a:endParaRPr sz="2000">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t/>
            </a:r>
            <a:endParaRPr sz="2000">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t/>
            </a:r>
            <a:endParaRPr b="0" i="0" sz="2400" u="none" cap="none" strike="noStrike">
              <a:solidFill>
                <a:srgbClr val="000000"/>
              </a:solidFill>
              <a:latin typeface="Lato"/>
              <a:ea typeface="Lato"/>
              <a:cs typeface="Lato"/>
              <a:sym typeface="Lato"/>
            </a:endParaRPr>
          </a:p>
        </p:txBody>
      </p:sp>
      <p:sp>
        <p:nvSpPr>
          <p:cNvPr id="482" name="Google Shape;482;gcd85dd4d2a_0_109"/>
          <p:cNvSpPr txBox="1"/>
          <p:nvPr/>
        </p:nvSpPr>
        <p:spPr>
          <a:xfrm>
            <a:off x="287200" y="2056600"/>
            <a:ext cx="73281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Lato"/>
                <a:ea typeface="Lato"/>
                <a:cs typeface="Lato"/>
                <a:sym typeface="Lato"/>
              </a:rPr>
              <a:t>We also added </a:t>
            </a:r>
            <a:r>
              <a:rPr lang="en-US" sz="1700">
                <a:latin typeface="Lato"/>
                <a:ea typeface="Lato"/>
                <a:cs typeface="Lato"/>
                <a:sym typeface="Lato"/>
              </a:rPr>
              <a:t>variables such as trend, month, day of week,year variables as the predictors.</a:t>
            </a:r>
            <a:endParaRPr sz="1700">
              <a:latin typeface="Lato"/>
              <a:ea typeface="Lato"/>
              <a:cs typeface="Lato"/>
              <a:sym typeface="Lato"/>
            </a:endParaRPr>
          </a:p>
          <a:p>
            <a:pPr indent="0" lvl="0" marL="0" rtl="0" algn="l">
              <a:spcBef>
                <a:spcPts val="0"/>
              </a:spcBef>
              <a:spcAft>
                <a:spcPts val="0"/>
              </a:spcAft>
              <a:buNone/>
            </a:pPr>
            <a:r>
              <a:rPr lang="en-US" sz="1700">
                <a:latin typeface="Lato"/>
                <a:ea typeface="Lato"/>
                <a:cs typeface="Lato"/>
                <a:sym typeface="Lato"/>
              </a:rPr>
              <a:t>But we ruled out some during the modeling process when they exhibit statistically insignificant p values.</a:t>
            </a:r>
            <a:endParaRPr sz="1700">
              <a:latin typeface="Lato"/>
              <a:ea typeface="Lato"/>
              <a:cs typeface="Lato"/>
              <a:sym typeface="Lato"/>
            </a:endParaRPr>
          </a:p>
          <a:p>
            <a:pPr indent="0" lvl="0" marL="0" rtl="0" algn="l">
              <a:spcBef>
                <a:spcPts val="0"/>
              </a:spcBef>
              <a:spcAft>
                <a:spcPts val="0"/>
              </a:spcAft>
              <a:buNone/>
            </a:pPr>
            <a:r>
              <a:rPr lang="en-US" sz="1700">
                <a:latin typeface="Lato"/>
                <a:ea typeface="Lato"/>
                <a:cs typeface="Lato"/>
                <a:sym typeface="Lato"/>
              </a:rPr>
              <a:t>we originally set the lagged value for 6 time periods :</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1 hour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1 day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7 day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1 month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6 month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1 year ahead </a:t>
            </a:r>
            <a:endParaRPr sz="1700">
              <a:latin typeface="Lato"/>
              <a:ea typeface="Lato"/>
              <a:cs typeface="Lato"/>
              <a:sym typeface="Lato"/>
            </a:endParaRPr>
          </a:p>
          <a:p>
            <a:pPr indent="0" lvl="0" marL="0" rtl="0" algn="l">
              <a:spcBef>
                <a:spcPts val="0"/>
              </a:spcBef>
              <a:spcAft>
                <a:spcPts val="0"/>
              </a:spcAft>
              <a:buNone/>
            </a:pPr>
            <a:r>
              <a:rPr lang="en-US" sz="1700">
                <a:latin typeface="Lato"/>
                <a:ea typeface="Lato"/>
                <a:cs typeface="Lato"/>
                <a:sym typeface="Lato"/>
              </a:rPr>
              <a:t>And after we removed insignificant predictors: </a:t>
            </a:r>
            <a:endParaRPr sz="1700">
              <a:latin typeface="Lato"/>
              <a:ea typeface="Lato"/>
              <a:cs typeface="Lato"/>
              <a:sym typeface="Lato"/>
            </a:endParaRPr>
          </a:p>
          <a:p>
            <a:pPr indent="0" lvl="0" marL="457200" rtl="0" algn="l">
              <a:spcBef>
                <a:spcPts val="0"/>
              </a:spcBef>
              <a:spcAft>
                <a:spcPts val="0"/>
              </a:spcAft>
              <a:buNone/>
            </a:pPr>
            <a:r>
              <a:rPr b="1" lang="en-US" sz="1700">
                <a:latin typeface="Lato"/>
                <a:ea typeface="Lato"/>
                <a:cs typeface="Lato"/>
                <a:sym typeface="Lato"/>
              </a:rPr>
              <a:t>R^2 </a:t>
            </a:r>
            <a:r>
              <a:rPr lang="en-US" sz="1700">
                <a:latin typeface="Lato"/>
                <a:ea typeface="Lato"/>
                <a:cs typeface="Lato"/>
                <a:sym typeface="Lato"/>
              </a:rPr>
              <a:t>of </a:t>
            </a:r>
            <a:r>
              <a:rPr b="1" lang="en-US" sz="1700">
                <a:solidFill>
                  <a:srgbClr val="1DB954"/>
                </a:solidFill>
                <a:latin typeface="Lato"/>
                <a:ea typeface="Lato"/>
                <a:cs typeface="Lato"/>
                <a:sym typeface="Lato"/>
              </a:rPr>
              <a:t>77%</a:t>
            </a:r>
            <a:r>
              <a:rPr lang="en-US" sz="1700">
                <a:solidFill>
                  <a:srgbClr val="1DB954"/>
                </a:solidFill>
                <a:latin typeface="Lato"/>
                <a:ea typeface="Lato"/>
                <a:cs typeface="Lato"/>
                <a:sym typeface="Lato"/>
              </a:rPr>
              <a:t>,</a:t>
            </a:r>
            <a:endParaRPr sz="1700">
              <a:solidFill>
                <a:srgbClr val="1DB954"/>
              </a:solidFill>
              <a:latin typeface="Lato"/>
              <a:ea typeface="Lato"/>
              <a:cs typeface="Lato"/>
              <a:sym typeface="Lato"/>
            </a:endParaRPr>
          </a:p>
          <a:p>
            <a:pPr indent="0" lvl="0" marL="457200" rtl="0" algn="l">
              <a:spcBef>
                <a:spcPts val="0"/>
              </a:spcBef>
              <a:spcAft>
                <a:spcPts val="0"/>
              </a:spcAft>
              <a:buNone/>
            </a:pPr>
            <a:r>
              <a:rPr b="1" lang="en-US" sz="1700">
                <a:latin typeface="Lato"/>
                <a:ea typeface="Lato"/>
                <a:cs typeface="Lato"/>
                <a:sym typeface="Lato"/>
              </a:rPr>
              <a:t>RMSE on testing dataset: </a:t>
            </a:r>
            <a:r>
              <a:rPr b="1" lang="en-US" sz="1700">
                <a:solidFill>
                  <a:srgbClr val="1DB954"/>
                </a:solidFill>
                <a:latin typeface="Lato"/>
                <a:ea typeface="Lato"/>
                <a:cs typeface="Lato"/>
                <a:sym typeface="Lato"/>
              </a:rPr>
              <a:t>10.10</a:t>
            </a:r>
            <a:endParaRPr b="1" sz="1700">
              <a:solidFill>
                <a:srgbClr val="1DB954"/>
              </a:solidFill>
              <a:latin typeface="Lato"/>
              <a:ea typeface="Lato"/>
              <a:cs typeface="Lato"/>
              <a:sym typeface="Lato"/>
            </a:endParaRPr>
          </a:p>
        </p:txBody>
      </p:sp>
      <p:pic>
        <p:nvPicPr>
          <p:cNvPr id="483" name="Google Shape;483;gcd85dd4d2a_0_109"/>
          <p:cNvPicPr preferRelativeResize="0"/>
          <p:nvPr/>
        </p:nvPicPr>
        <p:blipFill>
          <a:blip r:embed="rId3">
            <a:alphaModFix/>
          </a:blip>
          <a:stretch>
            <a:fillRect/>
          </a:stretch>
        </p:blipFill>
        <p:spPr>
          <a:xfrm>
            <a:off x="7689300" y="2147575"/>
            <a:ext cx="3732976" cy="4005426"/>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3"/>
          <p:cNvSpPr/>
          <p:nvPr/>
        </p:nvSpPr>
        <p:spPr>
          <a:xfrm>
            <a:off x="0" y="180450"/>
            <a:ext cx="4737600" cy="65253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296" name="Google Shape;296;p3"/>
          <p:cNvSpPr txBox="1"/>
          <p:nvPr>
            <p:ph type="title"/>
          </p:nvPr>
        </p:nvSpPr>
        <p:spPr>
          <a:xfrm>
            <a:off x="838200" y="558184"/>
            <a:ext cx="618328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Montserrat ExtraBold"/>
              <a:buNone/>
            </a:pPr>
            <a:r>
              <a:rPr lang="en-US">
                <a:solidFill>
                  <a:schemeClr val="lt1"/>
                </a:solidFill>
                <a:latin typeface="Montserrat ExtraBold"/>
                <a:ea typeface="Montserrat ExtraBold"/>
                <a:cs typeface="Montserrat ExtraBold"/>
                <a:sym typeface="Montserrat ExtraBold"/>
              </a:rPr>
              <a:t>Agenda </a:t>
            </a:r>
            <a:endParaRPr>
              <a:latin typeface="Montserrat ExtraBold"/>
              <a:ea typeface="Montserrat ExtraBold"/>
              <a:cs typeface="Montserrat ExtraBold"/>
              <a:sym typeface="Montserrat ExtraBold"/>
            </a:endParaRPr>
          </a:p>
        </p:txBody>
      </p:sp>
      <p:sp>
        <p:nvSpPr>
          <p:cNvPr id="297" name="Google Shape;297;p3"/>
          <p:cNvSpPr txBox="1"/>
          <p:nvPr/>
        </p:nvSpPr>
        <p:spPr>
          <a:xfrm>
            <a:off x="3808400" y="1941025"/>
            <a:ext cx="5684100" cy="42234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0"/>
              </a:spcBef>
              <a:spcAft>
                <a:spcPts val="0"/>
              </a:spcAft>
              <a:buClr>
                <a:schemeClr val="dk1"/>
              </a:buClr>
              <a:buSzPts val="2800"/>
              <a:buFont typeface="Arial"/>
              <a:buNone/>
            </a:pPr>
            <a:r>
              <a:rPr b="1" lang="en-US" sz="2800">
                <a:solidFill>
                  <a:schemeClr val="dk1"/>
                </a:solidFill>
                <a:latin typeface="Montserrat SemiBold"/>
                <a:ea typeface="Montserrat SemiBold"/>
                <a:cs typeface="Montserrat SemiBold"/>
                <a:sym typeface="Montserrat SemiBold"/>
              </a:rPr>
              <a:t>Introduction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000"/>
              </a:spcBef>
              <a:spcAft>
                <a:spcPts val="0"/>
              </a:spcAft>
              <a:buClr>
                <a:schemeClr val="dk1"/>
              </a:buClr>
              <a:buSzPts val="2800"/>
              <a:buFont typeface="Arial"/>
              <a:buNone/>
            </a:pPr>
            <a:r>
              <a:rPr b="1" lang="en-US" sz="2800">
                <a:solidFill>
                  <a:schemeClr val="dk1"/>
                </a:solidFill>
                <a:latin typeface="Montserrat SemiBold"/>
                <a:ea typeface="Montserrat SemiBold"/>
                <a:cs typeface="Montserrat SemiBold"/>
                <a:sym typeface="Montserrat SemiBold"/>
              </a:rPr>
              <a:t>EDA </a:t>
            </a:r>
            <a:endParaRPr b="1" i="0" sz="28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50000"/>
              </a:lnSpc>
              <a:spcBef>
                <a:spcPts val="1000"/>
              </a:spcBef>
              <a:spcAft>
                <a:spcPts val="0"/>
              </a:spcAft>
              <a:buClr>
                <a:schemeClr val="dk1"/>
              </a:buClr>
              <a:buSzPts val="2800"/>
              <a:buFont typeface="Arial"/>
              <a:buNone/>
            </a:pPr>
            <a:r>
              <a:rPr b="1" lang="en-US" sz="2800">
                <a:solidFill>
                  <a:schemeClr val="dk1"/>
                </a:solidFill>
                <a:latin typeface="Montserrat SemiBold"/>
                <a:ea typeface="Montserrat SemiBold"/>
                <a:cs typeface="Montserrat SemiBold"/>
                <a:sym typeface="Montserrat SemiBold"/>
              </a:rPr>
              <a:t>Models</a:t>
            </a:r>
            <a:endParaRPr b="1" i="0" sz="28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50000"/>
              </a:lnSpc>
              <a:spcBef>
                <a:spcPts val="1000"/>
              </a:spcBef>
              <a:spcAft>
                <a:spcPts val="0"/>
              </a:spcAft>
              <a:buClr>
                <a:schemeClr val="dk1"/>
              </a:buClr>
              <a:buSzPts val="2800"/>
              <a:buFont typeface="Arial"/>
              <a:buNone/>
            </a:pPr>
            <a:r>
              <a:rPr b="1" lang="en-US" sz="2800">
                <a:solidFill>
                  <a:schemeClr val="dk1"/>
                </a:solidFill>
                <a:latin typeface="Montserrat SemiBold"/>
                <a:ea typeface="Montserrat SemiBold"/>
                <a:cs typeface="Montserrat SemiBold"/>
                <a:sym typeface="Montserrat SemiBold"/>
              </a:rPr>
              <a:t>Predictions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000"/>
              </a:spcBef>
              <a:spcAft>
                <a:spcPts val="0"/>
              </a:spcAft>
              <a:buClr>
                <a:schemeClr val="dk1"/>
              </a:buClr>
              <a:buSzPts val="28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000"/>
              </a:spcBef>
              <a:spcAft>
                <a:spcPts val="0"/>
              </a:spcAft>
              <a:buClr>
                <a:schemeClr val="dk1"/>
              </a:buClr>
              <a:buSzPts val="28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
          <p:cNvSpPr txBox="1"/>
          <p:nvPr/>
        </p:nvSpPr>
        <p:spPr>
          <a:xfrm>
            <a:off x="8419025" y="1941025"/>
            <a:ext cx="2795100" cy="4223400"/>
          </a:xfrm>
          <a:prstGeom prst="rect">
            <a:avLst/>
          </a:prstGeom>
          <a:noFill/>
          <a:ln>
            <a:noFill/>
          </a:ln>
        </p:spPr>
        <p:txBody>
          <a:bodyPr anchorCtr="0" anchor="t" bIns="45700" lIns="91425" spcFirstLastPara="1" rIns="91425" wrap="square" tIns="45700">
            <a:normAutofit/>
          </a:bodyPr>
          <a:lstStyle/>
          <a:p>
            <a:pPr indent="0" lvl="0" marL="0" marR="0" rtl="0" algn="r">
              <a:lnSpc>
                <a:spcPct val="190000"/>
              </a:lnSpc>
              <a:spcBef>
                <a:spcPts val="0"/>
              </a:spcBef>
              <a:spcAft>
                <a:spcPts val="0"/>
              </a:spcAft>
              <a:buClr>
                <a:schemeClr val="dk1"/>
              </a:buClr>
              <a:buSzPts val="2400"/>
              <a:buFont typeface="Arial"/>
              <a:buNone/>
            </a:pPr>
            <a:r>
              <a:rPr b="0" i="0" lang="en-US" sz="2600" u="none" cap="none" strike="noStrike">
                <a:solidFill>
                  <a:schemeClr val="dk1"/>
                </a:solidFill>
                <a:latin typeface="Montserrat ExtraBold"/>
                <a:ea typeface="Montserrat ExtraBold"/>
                <a:cs typeface="Montserrat ExtraBold"/>
                <a:sym typeface="Montserrat ExtraBold"/>
              </a:rPr>
              <a:t>0</a:t>
            </a:r>
            <a:r>
              <a:rPr lang="en-US" sz="2600">
                <a:solidFill>
                  <a:schemeClr val="dk1"/>
                </a:solidFill>
                <a:latin typeface="Montserrat ExtraBold"/>
                <a:ea typeface="Montserrat ExtraBold"/>
                <a:cs typeface="Montserrat ExtraBold"/>
                <a:sym typeface="Montserrat ExtraBold"/>
              </a:rPr>
              <a:t>3</a:t>
            </a:r>
            <a:endParaRPr b="0" i="0" sz="2600" u="none" cap="none" strike="noStrike">
              <a:solidFill>
                <a:srgbClr val="000000"/>
              </a:solidFill>
              <a:latin typeface="Arial"/>
              <a:ea typeface="Arial"/>
              <a:cs typeface="Arial"/>
              <a:sym typeface="Arial"/>
            </a:endParaRPr>
          </a:p>
          <a:p>
            <a:pPr indent="0" lvl="0" marL="0" marR="0" rtl="0" algn="r">
              <a:lnSpc>
                <a:spcPct val="190000"/>
              </a:lnSpc>
              <a:spcBef>
                <a:spcPts val="0"/>
              </a:spcBef>
              <a:spcAft>
                <a:spcPts val="0"/>
              </a:spcAft>
              <a:buClr>
                <a:schemeClr val="dk1"/>
              </a:buClr>
              <a:buSzPts val="2400"/>
              <a:buFont typeface="Arial"/>
              <a:buNone/>
            </a:pPr>
            <a:r>
              <a:rPr b="0" i="0" lang="en-US" sz="2600" u="none" cap="none" strike="noStrike">
                <a:solidFill>
                  <a:schemeClr val="dk1"/>
                </a:solidFill>
                <a:latin typeface="Montserrat ExtraBold"/>
                <a:ea typeface="Montserrat ExtraBold"/>
                <a:cs typeface="Montserrat ExtraBold"/>
                <a:sym typeface="Montserrat ExtraBold"/>
              </a:rPr>
              <a:t>0</a:t>
            </a:r>
            <a:r>
              <a:rPr lang="en-US" sz="2600">
                <a:solidFill>
                  <a:schemeClr val="dk1"/>
                </a:solidFill>
                <a:latin typeface="Montserrat ExtraBold"/>
                <a:ea typeface="Montserrat ExtraBold"/>
                <a:cs typeface="Montserrat ExtraBold"/>
                <a:sym typeface="Montserrat ExtraBold"/>
              </a:rPr>
              <a:t>4</a:t>
            </a:r>
            <a:endParaRPr b="0" i="0" sz="2600" u="none" cap="none" strike="noStrike">
              <a:solidFill>
                <a:srgbClr val="000000"/>
              </a:solidFill>
              <a:latin typeface="Arial"/>
              <a:ea typeface="Arial"/>
              <a:cs typeface="Arial"/>
              <a:sym typeface="Arial"/>
            </a:endParaRPr>
          </a:p>
          <a:p>
            <a:pPr indent="0" lvl="0" marL="0" marR="0" rtl="0" algn="r">
              <a:lnSpc>
                <a:spcPct val="190000"/>
              </a:lnSpc>
              <a:spcBef>
                <a:spcPts val="0"/>
              </a:spcBef>
              <a:spcAft>
                <a:spcPts val="0"/>
              </a:spcAft>
              <a:buClr>
                <a:schemeClr val="dk1"/>
              </a:buClr>
              <a:buSzPts val="2400"/>
              <a:buFont typeface="Arial"/>
              <a:buNone/>
            </a:pPr>
            <a:r>
              <a:rPr lang="en-US" sz="2600">
                <a:solidFill>
                  <a:schemeClr val="dk1"/>
                </a:solidFill>
                <a:latin typeface="Montserrat ExtraBold"/>
                <a:ea typeface="Montserrat ExtraBold"/>
                <a:cs typeface="Montserrat ExtraBold"/>
                <a:sym typeface="Montserrat ExtraBold"/>
              </a:rPr>
              <a:t>14</a:t>
            </a:r>
            <a:endParaRPr b="0" i="0" sz="2600" u="none" cap="none" strike="noStrike">
              <a:solidFill>
                <a:srgbClr val="000000"/>
              </a:solidFill>
              <a:latin typeface="Arial"/>
              <a:ea typeface="Arial"/>
              <a:cs typeface="Arial"/>
              <a:sym typeface="Arial"/>
            </a:endParaRPr>
          </a:p>
          <a:p>
            <a:pPr indent="0" lvl="0" marL="0" marR="0" rtl="0" algn="ctr">
              <a:lnSpc>
                <a:spcPct val="190000"/>
              </a:lnSpc>
              <a:spcBef>
                <a:spcPts val="0"/>
              </a:spcBef>
              <a:spcAft>
                <a:spcPts val="0"/>
              </a:spcAft>
              <a:buClr>
                <a:schemeClr val="dk1"/>
              </a:buClr>
              <a:buSzPts val="2400"/>
              <a:buFont typeface="Arial"/>
              <a:buNone/>
            </a:pPr>
            <a:r>
              <a:rPr b="0" i="0" lang="en-US" sz="2600" u="none" cap="none" strike="noStrike">
                <a:solidFill>
                  <a:schemeClr val="dk1"/>
                </a:solidFill>
                <a:latin typeface="Montserrat ExtraBold"/>
                <a:ea typeface="Montserrat ExtraBold"/>
                <a:cs typeface="Montserrat ExtraBold"/>
                <a:sym typeface="Montserrat ExtraBold"/>
              </a:rPr>
              <a:t>                      </a:t>
            </a:r>
            <a:r>
              <a:rPr lang="en-US" sz="2600">
                <a:solidFill>
                  <a:schemeClr val="dk1"/>
                </a:solidFill>
                <a:latin typeface="Montserrat ExtraBold"/>
                <a:ea typeface="Montserrat ExtraBold"/>
                <a:cs typeface="Montserrat ExtraBold"/>
                <a:sym typeface="Montserrat ExtraBold"/>
              </a:rPr>
              <a:t>28</a:t>
            </a:r>
            <a:endParaRPr b="0" i="0" sz="2600" u="none" cap="none" strike="noStrike">
              <a:solidFill>
                <a:schemeClr val="dk1"/>
              </a:solidFill>
              <a:latin typeface="Montserrat ExtraBold"/>
              <a:ea typeface="Montserrat ExtraBold"/>
              <a:cs typeface="Montserrat ExtraBold"/>
              <a:sym typeface="Montserrat ExtraBold"/>
            </a:endParaRPr>
          </a:p>
          <a:p>
            <a:pPr indent="0" lvl="0" marL="0" marR="0" rtl="0" algn="ctr">
              <a:lnSpc>
                <a:spcPct val="190000"/>
              </a:lnSpc>
              <a:spcBef>
                <a:spcPts val="0"/>
              </a:spcBef>
              <a:spcAft>
                <a:spcPts val="0"/>
              </a:spcAft>
              <a:buClr>
                <a:schemeClr val="dk1"/>
              </a:buClr>
              <a:buSzPts val="2400"/>
              <a:buFont typeface="Arial"/>
              <a:buNone/>
            </a:pPr>
            <a:r>
              <a:rPr b="0" i="0" lang="en-US" sz="2600" u="none" cap="none" strike="noStrike">
                <a:solidFill>
                  <a:schemeClr val="dk1"/>
                </a:solidFill>
                <a:latin typeface="Montserrat ExtraBold"/>
                <a:ea typeface="Montserrat ExtraBold"/>
                <a:cs typeface="Montserrat ExtraBold"/>
                <a:sym typeface="Montserrat ExtraBold"/>
              </a:rPr>
              <a:t>                 </a:t>
            </a:r>
            <a:endParaRPr b="0" i="0" sz="2600" u="none" cap="none" strike="noStrike">
              <a:solidFill>
                <a:schemeClr val="dk1"/>
              </a:solidFill>
              <a:latin typeface="Montserrat ExtraBold"/>
              <a:ea typeface="Montserrat ExtraBold"/>
              <a:cs typeface="Montserrat ExtraBold"/>
              <a:sym typeface="Montserrat ExtraBold"/>
            </a:endParaRPr>
          </a:p>
        </p:txBody>
      </p:sp>
      <p:cxnSp>
        <p:nvCxnSpPr>
          <p:cNvPr id="299" name="Google Shape;299;p3"/>
          <p:cNvCxnSpPr/>
          <p:nvPr/>
        </p:nvCxnSpPr>
        <p:spPr>
          <a:xfrm>
            <a:off x="7466350" y="2244075"/>
            <a:ext cx="2534400" cy="9000"/>
          </a:xfrm>
          <a:prstGeom prst="straightConnector1">
            <a:avLst/>
          </a:prstGeom>
          <a:noFill/>
          <a:ln cap="flat" cmpd="sng" w="19050">
            <a:solidFill>
              <a:schemeClr val="dk1"/>
            </a:solidFill>
            <a:prstDash val="solid"/>
            <a:miter lim="800000"/>
            <a:headEnd len="sm" w="sm" type="none"/>
            <a:tailEnd len="sm" w="sm" type="none"/>
          </a:ln>
        </p:spPr>
      </p:cxnSp>
      <p:cxnSp>
        <p:nvCxnSpPr>
          <p:cNvPr id="300" name="Google Shape;300;p3"/>
          <p:cNvCxnSpPr/>
          <p:nvPr/>
        </p:nvCxnSpPr>
        <p:spPr>
          <a:xfrm flipH="1" rot="10800000">
            <a:off x="8631850" y="3761325"/>
            <a:ext cx="1368600" cy="3000"/>
          </a:xfrm>
          <a:prstGeom prst="straightConnector1">
            <a:avLst/>
          </a:prstGeom>
          <a:noFill/>
          <a:ln cap="flat" cmpd="sng" w="19050">
            <a:solidFill>
              <a:schemeClr val="dk1"/>
            </a:solidFill>
            <a:prstDash val="solid"/>
            <a:miter lim="800000"/>
            <a:headEnd len="sm" w="sm" type="none"/>
            <a:tailEnd len="sm" w="sm" type="none"/>
          </a:ln>
        </p:spPr>
      </p:cxnSp>
      <p:cxnSp>
        <p:nvCxnSpPr>
          <p:cNvPr id="301" name="Google Shape;301;p3"/>
          <p:cNvCxnSpPr/>
          <p:nvPr/>
        </p:nvCxnSpPr>
        <p:spPr>
          <a:xfrm>
            <a:off x="6461475" y="2970400"/>
            <a:ext cx="3615300" cy="9000"/>
          </a:xfrm>
          <a:prstGeom prst="straightConnector1">
            <a:avLst/>
          </a:prstGeom>
          <a:noFill/>
          <a:ln cap="flat" cmpd="sng" w="19050">
            <a:solidFill>
              <a:schemeClr val="dk1"/>
            </a:solidFill>
            <a:prstDash val="solid"/>
            <a:miter lim="800000"/>
            <a:headEnd len="sm" w="sm" type="none"/>
            <a:tailEnd len="sm" w="sm" type="none"/>
          </a:ln>
        </p:spPr>
      </p:cxnSp>
      <p:sp>
        <p:nvSpPr>
          <p:cNvPr id="302" name="Google Shape;302;p3"/>
          <p:cNvSpPr/>
          <p:nvPr/>
        </p:nvSpPr>
        <p:spPr>
          <a:xfrm>
            <a:off x="11721725" y="6426925"/>
            <a:ext cx="243900" cy="278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3" name="Google Shape;303;p3"/>
          <p:cNvCxnSpPr/>
          <p:nvPr/>
        </p:nvCxnSpPr>
        <p:spPr>
          <a:xfrm flipH="1" rot="10800000">
            <a:off x="8941750" y="4524300"/>
            <a:ext cx="1023000" cy="360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cfd83dca9f_0_1"/>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490" name="Google Shape;490;gcfd83dca9f_0_1"/>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cfd83dca9f_0_1"/>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ontserrat SemiBold"/>
              <a:buNone/>
            </a:pPr>
            <a:r>
              <a:rPr lang="en-US" sz="3900">
                <a:solidFill>
                  <a:srgbClr val="000000"/>
                </a:solidFill>
              </a:rPr>
              <a:t>  MODELING PASS &amp; TRIP_ROUTE</a:t>
            </a:r>
            <a:endParaRPr sz="3900"/>
          </a:p>
        </p:txBody>
      </p:sp>
      <p:pic>
        <p:nvPicPr>
          <p:cNvPr id="492" name="Google Shape;492;gcfd83dca9f_0_1"/>
          <p:cNvPicPr preferRelativeResize="0"/>
          <p:nvPr/>
        </p:nvPicPr>
        <p:blipFill rotWithShape="1">
          <a:blip r:embed="rId3">
            <a:alphaModFix/>
          </a:blip>
          <a:srcRect b="25367" l="0" r="71476" t="0"/>
          <a:stretch/>
        </p:blipFill>
        <p:spPr>
          <a:xfrm>
            <a:off x="8443700" y="1458525"/>
            <a:ext cx="3600451" cy="3997300"/>
          </a:xfrm>
          <a:prstGeom prst="rect">
            <a:avLst/>
          </a:prstGeom>
          <a:noFill/>
          <a:ln>
            <a:noFill/>
          </a:ln>
        </p:spPr>
      </p:pic>
      <p:pic>
        <p:nvPicPr>
          <p:cNvPr id="493" name="Google Shape;493;gcfd83dca9f_0_1"/>
          <p:cNvPicPr preferRelativeResize="0"/>
          <p:nvPr/>
        </p:nvPicPr>
        <p:blipFill rotWithShape="1">
          <a:blip r:embed="rId4">
            <a:alphaModFix/>
          </a:blip>
          <a:srcRect b="0" l="0" r="0" t="60628"/>
          <a:stretch/>
        </p:blipFill>
        <p:spPr>
          <a:xfrm>
            <a:off x="8443700" y="5455825"/>
            <a:ext cx="3748299" cy="1402174"/>
          </a:xfrm>
          <a:prstGeom prst="rect">
            <a:avLst/>
          </a:prstGeom>
          <a:noFill/>
          <a:ln>
            <a:noFill/>
          </a:ln>
        </p:spPr>
      </p:pic>
      <p:sp>
        <p:nvSpPr>
          <p:cNvPr id="494" name="Google Shape;494;gcfd83dca9f_0_1"/>
          <p:cNvSpPr txBox="1"/>
          <p:nvPr/>
        </p:nvSpPr>
        <p:spPr>
          <a:xfrm>
            <a:off x="287200" y="1904200"/>
            <a:ext cx="7328100" cy="51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Lato"/>
                <a:ea typeface="Lato"/>
                <a:cs typeface="Lato"/>
                <a:sym typeface="Lato"/>
              </a:rPr>
              <a:t>We also noticed in the </a:t>
            </a:r>
            <a:r>
              <a:rPr lang="en-US" sz="1700">
                <a:latin typeface="Lato"/>
                <a:ea typeface="Lato"/>
                <a:cs typeface="Lato"/>
                <a:sym typeface="Lato"/>
              </a:rPr>
              <a:t>original</a:t>
            </a:r>
            <a:r>
              <a:rPr lang="en-US" sz="1700">
                <a:latin typeface="Lato"/>
                <a:ea typeface="Lato"/>
                <a:cs typeface="Lato"/>
                <a:sym typeface="Lato"/>
              </a:rPr>
              <a:t> data frame there are </a:t>
            </a:r>
            <a:r>
              <a:rPr lang="en-US" sz="1700">
                <a:latin typeface="Lato"/>
                <a:ea typeface="Lato"/>
                <a:cs typeface="Lato"/>
                <a:sym typeface="Lato"/>
              </a:rPr>
              <a:t>variables</a:t>
            </a:r>
            <a:r>
              <a:rPr lang="en-US" sz="1700">
                <a:latin typeface="Lato"/>
                <a:ea typeface="Lato"/>
                <a:cs typeface="Lato"/>
                <a:sym typeface="Lato"/>
              </a:rPr>
              <a:t> like </a:t>
            </a:r>
            <a:r>
              <a:rPr i="1" lang="en-US" sz="1700">
                <a:latin typeface="Lato"/>
                <a:ea typeface="Lato"/>
                <a:cs typeface="Lato"/>
                <a:sym typeface="Lato"/>
              </a:rPr>
              <a:t>passholder_type</a:t>
            </a:r>
            <a:r>
              <a:rPr lang="en-US" sz="1700">
                <a:latin typeface="Lato"/>
                <a:ea typeface="Lato"/>
                <a:cs typeface="Lato"/>
                <a:sym typeface="Lato"/>
              </a:rPr>
              <a:t> and </a:t>
            </a:r>
            <a:r>
              <a:rPr i="1" lang="en-US" sz="1700">
                <a:latin typeface="Lato"/>
                <a:ea typeface="Lato"/>
                <a:cs typeface="Lato"/>
                <a:sym typeface="Lato"/>
              </a:rPr>
              <a:t>trip_route_category</a:t>
            </a:r>
            <a:r>
              <a:rPr lang="en-US" sz="1700">
                <a:latin typeface="Lato"/>
                <a:ea typeface="Lato"/>
                <a:cs typeface="Lato"/>
                <a:sym typeface="Lato"/>
              </a:rPr>
              <a:t> that can be </a:t>
            </a:r>
            <a:r>
              <a:rPr lang="en-US" sz="1700">
                <a:latin typeface="Lato"/>
                <a:ea typeface="Lato"/>
                <a:cs typeface="Lato"/>
                <a:sym typeface="Lato"/>
              </a:rPr>
              <a:t>formatted</a:t>
            </a:r>
            <a:r>
              <a:rPr lang="en-US" sz="1700">
                <a:latin typeface="Lato"/>
                <a:ea typeface="Lato"/>
                <a:cs typeface="Lato"/>
                <a:sym typeface="Lato"/>
              </a:rPr>
              <a:t> in to prediction models:</a:t>
            </a:r>
            <a:endParaRPr sz="1700">
              <a:latin typeface="Lato"/>
              <a:ea typeface="Lato"/>
              <a:cs typeface="Lato"/>
              <a:sym typeface="Lato"/>
            </a:endParaRPr>
          </a:p>
          <a:p>
            <a:pPr indent="0" lvl="0" marL="0" rtl="0" algn="l">
              <a:spcBef>
                <a:spcPts val="0"/>
              </a:spcBef>
              <a:spcAft>
                <a:spcPts val="0"/>
              </a:spcAft>
              <a:buNone/>
            </a:pPr>
            <a:r>
              <a:rPr lang="en-US" sz="1700">
                <a:latin typeface="Lato"/>
                <a:ea typeface="Lato"/>
                <a:cs typeface="Lato"/>
                <a:sym typeface="Lato"/>
              </a:rPr>
              <a:t>we count each </a:t>
            </a:r>
            <a:r>
              <a:rPr lang="en-US" sz="1700">
                <a:latin typeface="Lato"/>
                <a:ea typeface="Lato"/>
                <a:cs typeface="Lato"/>
                <a:sym typeface="Lato"/>
              </a:rPr>
              <a:t>subcategory’s </a:t>
            </a:r>
            <a:r>
              <a:rPr lang="en-US" sz="1700">
                <a:latin typeface="Lato"/>
                <a:ea typeface="Lato"/>
                <a:cs typeface="Lato"/>
                <a:sym typeface="Lato"/>
              </a:rPr>
              <a:t> frequency according to start_date and also calculated lagged values for the same time periods:</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1 hour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1 day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7 day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1 month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6 month ahead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US" sz="1700">
                <a:latin typeface="Lato"/>
                <a:ea typeface="Lato"/>
                <a:cs typeface="Lato"/>
                <a:sym typeface="Lato"/>
              </a:rPr>
              <a:t>1 year ahead </a:t>
            </a:r>
            <a:endParaRPr sz="1700">
              <a:latin typeface="Lato"/>
              <a:ea typeface="Lato"/>
              <a:cs typeface="Lato"/>
              <a:sym typeface="Lato"/>
            </a:endParaRPr>
          </a:p>
          <a:p>
            <a:pPr indent="0" lvl="0" marL="0" rtl="0" algn="l">
              <a:spcBef>
                <a:spcPts val="0"/>
              </a:spcBef>
              <a:spcAft>
                <a:spcPts val="0"/>
              </a:spcAft>
              <a:buNone/>
            </a:pPr>
            <a:r>
              <a:rPr lang="en-US" sz="1700">
                <a:latin typeface="Lato"/>
                <a:ea typeface="Lato"/>
                <a:cs typeface="Lato"/>
                <a:sym typeface="Lato"/>
              </a:rPr>
              <a:t>And after we removed insignificant predictors: </a:t>
            </a:r>
            <a:endParaRPr sz="1700">
              <a:latin typeface="Lato"/>
              <a:ea typeface="Lato"/>
              <a:cs typeface="Lato"/>
              <a:sym typeface="Lato"/>
            </a:endParaRPr>
          </a:p>
          <a:p>
            <a:pPr indent="0" lvl="0" marL="457200" rtl="0" algn="l">
              <a:spcBef>
                <a:spcPts val="0"/>
              </a:spcBef>
              <a:spcAft>
                <a:spcPts val="0"/>
              </a:spcAft>
              <a:buNone/>
            </a:pPr>
            <a:r>
              <a:rPr b="1" lang="en-US" sz="1700">
                <a:latin typeface="Lato"/>
                <a:ea typeface="Lato"/>
                <a:cs typeface="Lato"/>
                <a:sym typeface="Lato"/>
              </a:rPr>
              <a:t>R^2 </a:t>
            </a:r>
            <a:r>
              <a:rPr lang="en-US" sz="1700">
                <a:latin typeface="Lato"/>
                <a:ea typeface="Lato"/>
                <a:cs typeface="Lato"/>
                <a:sym typeface="Lato"/>
              </a:rPr>
              <a:t>of </a:t>
            </a:r>
            <a:r>
              <a:rPr b="1" lang="en-US" sz="1700">
                <a:solidFill>
                  <a:srgbClr val="1DB954"/>
                </a:solidFill>
                <a:latin typeface="Lato"/>
                <a:ea typeface="Lato"/>
                <a:cs typeface="Lato"/>
                <a:sym typeface="Lato"/>
              </a:rPr>
              <a:t>84%</a:t>
            </a:r>
            <a:r>
              <a:rPr lang="en-US" sz="1700">
                <a:latin typeface="Lato"/>
                <a:ea typeface="Lato"/>
                <a:cs typeface="Lato"/>
                <a:sym typeface="Lato"/>
              </a:rPr>
              <a:t>,</a:t>
            </a:r>
            <a:endParaRPr sz="1700">
              <a:latin typeface="Lato"/>
              <a:ea typeface="Lato"/>
              <a:cs typeface="Lato"/>
              <a:sym typeface="Lato"/>
            </a:endParaRPr>
          </a:p>
          <a:p>
            <a:pPr indent="0" lvl="0" marL="457200" rtl="0" algn="l">
              <a:spcBef>
                <a:spcPts val="0"/>
              </a:spcBef>
              <a:spcAft>
                <a:spcPts val="0"/>
              </a:spcAft>
              <a:buNone/>
            </a:pPr>
            <a:r>
              <a:rPr b="1" lang="en-US" sz="1700">
                <a:latin typeface="Lato"/>
                <a:ea typeface="Lato"/>
                <a:cs typeface="Lato"/>
                <a:sym typeface="Lato"/>
              </a:rPr>
              <a:t>RMSE on testing dataset</a:t>
            </a:r>
            <a:r>
              <a:rPr lang="en-US" sz="1700">
                <a:latin typeface="Lato"/>
                <a:ea typeface="Lato"/>
                <a:cs typeface="Lato"/>
                <a:sym typeface="Lato"/>
              </a:rPr>
              <a:t>: </a:t>
            </a:r>
            <a:r>
              <a:rPr b="1" lang="en-US" sz="1700">
                <a:solidFill>
                  <a:srgbClr val="1DB954"/>
                </a:solidFill>
                <a:latin typeface="Lato"/>
                <a:ea typeface="Lato"/>
                <a:cs typeface="Lato"/>
                <a:sym typeface="Lato"/>
              </a:rPr>
              <a:t>8.74</a:t>
            </a:r>
            <a:endParaRPr b="1" sz="1700">
              <a:solidFill>
                <a:srgbClr val="1DB954"/>
              </a:solidFill>
              <a:latin typeface="Lato"/>
              <a:ea typeface="Lato"/>
              <a:cs typeface="Lato"/>
              <a:sym typeface="Lato"/>
            </a:endParaRPr>
          </a:p>
          <a:p>
            <a:pPr indent="0" lvl="0" marL="0" rtl="0" algn="l">
              <a:spcBef>
                <a:spcPts val="0"/>
              </a:spcBef>
              <a:spcAft>
                <a:spcPts val="0"/>
              </a:spcAft>
              <a:buNone/>
            </a:pPr>
            <a:r>
              <a:rPr lang="en-US" sz="1700">
                <a:latin typeface="Lato"/>
                <a:ea typeface="Lato"/>
                <a:cs typeface="Lato"/>
                <a:sym typeface="Lato"/>
              </a:rPr>
              <a:t>HOWEVER, WE MAY NOT APPLY THIS MODEL FOR FORECAST:</a:t>
            </a:r>
            <a:endParaRPr sz="1700">
              <a:latin typeface="Lato"/>
              <a:ea typeface="Lato"/>
              <a:cs typeface="Lato"/>
              <a:sym typeface="Lato"/>
            </a:endParaRPr>
          </a:p>
          <a:p>
            <a:pPr indent="0" lvl="0" marL="0" rtl="0" algn="l">
              <a:spcBef>
                <a:spcPts val="0"/>
              </a:spcBef>
              <a:spcAft>
                <a:spcPts val="0"/>
              </a:spcAft>
              <a:buNone/>
            </a:pPr>
            <a:r>
              <a:rPr lang="en-US" sz="1700">
                <a:latin typeface="Lato"/>
                <a:ea typeface="Lato"/>
                <a:cs typeface="Lato"/>
                <a:sym typeface="Lato"/>
              </a:rPr>
              <a:t>since we are predicting future quarter(q4) values, we do not have enough info of pass&amp;trip route. But this model could be useful if to predict short term demand. </a:t>
            </a:r>
            <a:endParaRPr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gcdb1e5ad6f_0_309"/>
          <p:cNvPicPr preferRelativeResize="0"/>
          <p:nvPr/>
        </p:nvPicPr>
        <p:blipFill>
          <a:blip r:embed="rId3">
            <a:alphaModFix/>
          </a:blip>
          <a:stretch>
            <a:fillRect/>
          </a:stretch>
        </p:blipFill>
        <p:spPr>
          <a:xfrm>
            <a:off x="444125" y="456750"/>
            <a:ext cx="11278902" cy="5969999"/>
          </a:xfrm>
          <a:prstGeom prst="rect">
            <a:avLst/>
          </a:prstGeom>
          <a:noFill/>
          <a:ln>
            <a:noFill/>
          </a:ln>
        </p:spPr>
      </p:pic>
      <p:sp>
        <p:nvSpPr>
          <p:cNvPr id="501" name="Google Shape;501;gcdb1e5ad6f_0_309"/>
          <p:cNvSpPr/>
          <p:nvPr/>
        </p:nvSpPr>
        <p:spPr>
          <a:xfrm>
            <a:off x="9425775" y="0"/>
            <a:ext cx="1030500" cy="6858000"/>
          </a:xfrm>
          <a:prstGeom prst="rect">
            <a:avLst/>
          </a:prstGeom>
          <a:solidFill>
            <a:srgbClr val="1DB954">
              <a:alpha val="5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B954"/>
              </a:solidFill>
              <a:latin typeface="Arial"/>
              <a:ea typeface="Arial"/>
              <a:cs typeface="Arial"/>
              <a:sym typeface="Arial"/>
            </a:endParaRPr>
          </a:p>
        </p:txBody>
      </p:sp>
      <p:sp>
        <p:nvSpPr>
          <p:cNvPr id="502" name="Google Shape;502;gcdb1e5ad6f_0_309"/>
          <p:cNvSpPr/>
          <p:nvPr/>
        </p:nvSpPr>
        <p:spPr>
          <a:xfrm>
            <a:off x="444175" y="456750"/>
            <a:ext cx="11278800" cy="4882800"/>
          </a:xfrm>
          <a:prstGeom prst="rect">
            <a:avLst/>
          </a:prstGeom>
          <a:solidFill>
            <a:srgbClr val="DEDEDE">
              <a:alpha val="35690"/>
            </a:srgbClr>
          </a:solidFill>
          <a:ln>
            <a:noFill/>
          </a:ln>
          <a:effectLst>
            <a:outerShdw blurRad="57150" rotWithShape="0" algn="bl" dir="5400000" dist="19050">
              <a:srgbClr val="D9D9D9">
                <a:alpha val="9569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cdb1e5ad6f_0_309"/>
          <p:cNvSpPr txBox="1"/>
          <p:nvPr>
            <p:ph type="title"/>
          </p:nvPr>
        </p:nvSpPr>
        <p:spPr>
          <a:xfrm>
            <a:off x="996850" y="4140150"/>
            <a:ext cx="10053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solidFill>
                  <a:srgbClr val="FFFFFF"/>
                </a:solidFill>
              </a:rPr>
              <a:t>Model</a:t>
            </a:r>
            <a:r>
              <a:rPr lang="en-US">
                <a:solidFill>
                  <a:srgbClr val="FFFFFF"/>
                </a:solidFill>
              </a:rPr>
              <a:t> #3:</a:t>
            </a:r>
            <a:endParaRPr>
              <a:solidFill>
                <a:srgbClr val="FFFFFF"/>
              </a:solidFill>
            </a:endParaRPr>
          </a:p>
          <a:p>
            <a:pPr indent="0" lvl="0" marL="0" rtl="0" algn="l">
              <a:lnSpc>
                <a:spcPct val="90000"/>
              </a:lnSpc>
              <a:spcBef>
                <a:spcPts val="0"/>
              </a:spcBef>
              <a:spcAft>
                <a:spcPts val="0"/>
              </a:spcAft>
              <a:buSzPts val="1800"/>
              <a:buNone/>
            </a:pPr>
            <a:r>
              <a:rPr lang="en-US">
                <a:solidFill>
                  <a:srgbClr val="FFFFFF"/>
                </a:solidFill>
              </a:rPr>
              <a:t>ARIMA &amp; </a:t>
            </a:r>
            <a:r>
              <a:rPr lang="en-US">
                <a:solidFill>
                  <a:srgbClr val="FFFFFF"/>
                </a:solidFill>
              </a:rPr>
              <a:t>Neural Networks</a:t>
            </a:r>
            <a:endParaRPr>
              <a:solidFill>
                <a:srgbClr val="FFFFFF"/>
              </a:solidFill>
            </a:endParaRPr>
          </a:p>
          <a:p>
            <a:pPr indent="0" lvl="0" marL="0" rtl="0" algn="l">
              <a:lnSpc>
                <a:spcPct val="90000"/>
              </a:lnSpc>
              <a:spcBef>
                <a:spcPts val="0"/>
              </a:spcBef>
              <a:spcAft>
                <a:spcPts val="0"/>
              </a:spcAft>
              <a:buSzPts val="1800"/>
              <a:buNone/>
            </a:pPr>
            <a:r>
              <a:rPr lang="en-US" sz="3000">
                <a:solidFill>
                  <a:srgbClr val="FFFFFF"/>
                </a:solidFill>
              </a:rPr>
              <a:t>with</a:t>
            </a:r>
            <a:r>
              <a:rPr lang="en-US">
                <a:solidFill>
                  <a:srgbClr val="FFFFFF"/>
                </a:solidFill>
              </a:rPr>
              <a:t> Triangular Function </a:t>
            </a:r>
            <a:endParaRPr>
              <a:solidFill>
                <a:srgbClr val="FFFFFF"/>
              </a:solidFill>
            </a:endParaRPr>
          </a:p>
          <a:p>
            <a:pPr indent="0" lvl="0" marL="0" rtl="0" algn="l">
              <a:lnSpc>
                <a:spcPct val="90000"/>
              </a:lnSpc>
              <a:spcBef>
                <a:spcPts val="0"/>
              </a:spcBef>
              <a:spcAft>
                <a:spcPts val="0"/>
              </a:spcAft>
              <a:buSzPts val="1800"/>
              <a:buNone/>
            </a:pPr>
            <a:r>
              <a:rPr lang="en-US" sz="3000">
                <a:solidFill>
                  <a:srgbClr val="FFFFFF"/>
                </a:solidFill>
              </a:rPr>
              <a:t>modeling multiple seasonality</a:t>
            </a:r>
            <a:endParaRPr sz="3000">
              <a:solidFill>
                <a:srgbClr val="FFFFFF"/>
              </a:solidFill>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cfd75a1bc5_0_55"/>
          <p:cNvSpPr/>
          <p:nvPr/>
        </p:nvSpPr>
        <p:spPr>
          <a:xfrm>
            <a:off x="250" y="842050"/>
            <a:ext cx="121920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cfd75a1bc5_0_55"/>
          <p:cNvSpPr txBox="1"/>
          <p:nvPr>
            <p:ph type="title"/>
          </p:nvPr>
        </p:nvSpPr>
        <p:spPr>
          <a:xfrm>
            <a:off x="433600" y="712050"/>
            <a:ext cx="113271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2900">
                <a:latin typeface="Montserrat ExtraBold"/>
                <a:ea typeface="Montserrat ExtraBold"/>
                <a:cs typeface="Montserrat ExtraBold"/>
                <a:sym typeface="Montserrat ExtraBold"/>
              </a:rPr>
              <a:t>Scenario 1: Filtering out night hours w/ low demand</a:t>
            </a:r>
            <a:endParaRPr sz="2500">
              <a:solidFill>
                <a:schemeClr val="dk1"/>
              </a:solidFill>
              <a:latin typeface="Montserrat ExtraBold"/>
              <a:ea typeface="Montserrat ExtraBold"/>
              <a:cs typeface="Montserrat ExtraBold"/>
              <a:sym typeface="Montserrat ExtraBold"/>
            </a:endParaRPr>
          </a:p>
        </p:txBody>
      </p:sp>
      <p:sp>
        <p:nvSpPr>
          <p:cNvPr id="511" name="Google Shape;511;gcfd75a1bc5_0_55"/>
          <p:cNvSpPr/>
          <p:nvPr/>
        </p:nvSpPr>
        <p:spPr>
          <a:xfrm>
            <a:off x="184750" y="2005200"/>
            <a:ext cx="11824800" cy="440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12" name="Google Shape;512;gcfd75a1bc5_0_55"/>
          <p:cNvSpPr txBox="1"/>
          <p:nvPr/>
        </p:nvSpPr>
        <p:spPr>
          <a:xfrm>
            <a:off x="6029175" y="3028350"/>
            <a:ext cx="5433600" cy="2355600"/>
          </a:xfrm>
          <a:prstGeom prst="rect">
            <a:avLst/>
          </a:prstGeom>
          <a:noFill/>
          <a:ln>
            <a:noFill/>
          </a:ln>
        </p:spPr>
        <p:txBody>
          <a:bodyPr anchorCtr="0" anchor="ctr" bIns="45700" lIns="91425" spcFirstLastPara="1" rIns="91425" wrap="square" tIns="45700">
            <a:normAutofit/>
          </a:bodyPr>
          <a:lstStyle/>
          <a:p>
            <a:pPr indent="-381000" lvl="0" marL="457200" marR="0" rtl="0" algn="l">
              <a:lnSpc>
                <a:spcPct val="100000"/>
              </a:lnSpc>
              <a:spcBef>
                <a:spcPts val="0"/>
              </a:spcBef>
              <a:spcAft>
                <a:spcPts val="0"/>
              </a:spcAft>
              <a:buSzPts val="2400"/>
              <a:buFont typeface="Lato"/>
              <a:buChar char="-"/>
            </a:pPr>
            <a:r>
              <a:rPr b="1" lang="en-US" sz="2400">
                <a:solidFill>
                  <a:srgbClr val="1DB954"/>
                </a:solidFill>
                <a:latin typeface="Lato"/>
                <a:ea typeface="Lato"/>
                <a:cs typeface="Lato"/>
                <a:sym typeface="Lato"/>
              </a:rPr>
              <a:t>16 hours</a:t>
            </a:r>
            <a:r>
              <a:rPr lang="en-US" sz="2400">
                <a:solidFill>
                  <a:schemeClr val="dk1"/>
                </a:solidFill>
                <a:latin typeface="Lato"/>
                <a:ea typeface="Lato"/>
                <a:cs typeface="Lato"/>
                <a:sym typeface="Lato"/>
              </a:rPr>
              <a:t> per day</a:t>
            </a:r>
            <a:endParaRPr sz="2400">
              <a:solidFill>
                <a:schemeClr val="dk1"/>
              </a:solidFill>
              <a:latin typeface="Lato"/>
              <a:ea typeface="Lato"/>
              <a:cs typeface="Lato"/>
              <a:sym typeface="Lato"/>
            </a:endParaRPr>
          </a:p>
          <a:p>
            <a:pPr indent="-381000" lvl="0" marL="457200" marR="0" rtl="0" algn="l">
              <a:lnSpc>
                <a:spcPct val="100000"/>
              </a:lnSpc>
              <a:spcBef>
                <a:spcPts val="0"/>
              </a:spcBef>
              <a:spcAft>
                <a:spcPts val="0"/>
              </a:spcAft>
              <a:buSzPts val="2400"/>
              <a:buFont typeface="Lato"/>
              <a:buChar char="-"/>
            </a:pPr>
            <a:r>
              <a:rPr b="1" lang="en-US" sz="2400">
                <a:solidFill>
                  <a:srgbClr val="1DB954"/>
                </a:solidFill>
                <a:latin typeface="Lato"/>
                <a:ea typeface="Lato"/>
                <a:cs typeface="Lato"/>
                <a:sym typeface="Lato"/>
              </a:rPr>
              <a:t>7:00 AM </a:t>
            </a:r>
            <a:r>
              <a:rPr lang="en-US" sz="2400">
                <a:solidFill>
                  <a:schemeClr val="dk1"/>
                </a:solidFill>
                <a:latin typeface="Lato"/>
                <a:ea typeface="Lato"/>
                <a:cs typeface="Lato"/>
                <a:sym typeface="Lato"/>
              </a:rPr>
              <a:t>to</a:t>
            </a:r>
            <a:r>
              <a:rPr b="1" lang="en-US" sz="2400">
                <a:solidFill>
                  <a:srgbClr val="1DB954"/>
                </a:solidFill>
                <a:latin typeface="Lato"/>
                <a:ea typeface="Lato"/>
                <a:cs typeface="Lato"/>
                <a:sym typeface="Lato"/>
              </a:rPr>
              <a:t> 10:00 PM</a:t>
            </a:r>
            <a:endParaRPr sz="2400">
              <a:solidFill>
                <a:schemeClr val="dk1"/>
              </a:solidFill>
              <a:latin typeface="Lato"/>
              <a:ea typeface="Lato"/>
              <a:cs typeface="Lato"/>
              <a:sym typeface="Lato"/>
            </a:endParaRPr>
          </a:p>
          <a:p>
            <a:pPr indent="-381000" lvl="0" marL="457200" marR="0" rtl="0" algn="l">
              <a:lnSpc>
                <a:spcPct val="100000"/>
              </a:lnSpc>
              <a:spcBef>
                <a:spcPts val="0"/>
              </a:spcBef>
              <a:spcAft>
                <a:spcPts val="0"/>
              </a:spcAft>
              <a:buSzPts val="2400"/>
              <a:buFont typeface="Lato"/>
              <a:buChar char="-"/>
            </a:pPr>
            <a:r>
              <a:rPr lang="en-US" sz="2400">
                <a:solidFill>
                  <a:schemeClr val="dk1"/>
                </a:solidFill>
                <a:latin typeface="Lato"/>
                <a:ea typeface="Lato"/>
                <a:cs typeface="Lato"/>
                <a:sym typeface="Lato"/>
              </a:rPr>
              <a:t>Fill missing hours with 0’s</a:t>
            </a:r>
            <a:endParaRPr b="1" sz="4700">
              <a:solidFill>
                <a:srgbClr val="1DB954"/>
              </a:solidFill>
              <a:latin typeface="Lato"/>
              <a:ea typeface="Lato"/>
              <a:cs typeface="Lato"/>
              <a:sym typeface="Lato"/>
            </a:endParaRPr>
          </a:p>
        </p:txBody>
      </p:sp>
      <p:pic>
        <p:nvPicPr>
          <p:cNvPr id="513" name="Google Shape;513;gcfd75a1bc5_0_55"/>
          <p:cNvPicPr preferRelativeResize="0"/>
          <p:nvPr/>
        </p:nvPicPr>
        <p:blipFill>
          <a:blip r:embed="rId3">
            <a:alphaModFix/>
          </a:blip>
          <a:stretch>
            <a:fillRect/>
          </a:stretch>
        </p:blipFill>
        <p:spPr>
          <a:xfrm>
            <a:off x="1511075" y="2005200"/>
            <a:ext cx="2527016" cy="4401900"/>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cfd75a1bc5_0_79"/>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20" name="Google Shape;520;gcfd75a1bc5_0_79"/>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cfd75a1bc5_0_79"/>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ontserrat SemiBold"/>
              <a:buNone/>
            </a:pPr>
            <a:r>
              <a:rPr lang="en-US" sz="3900">
                <a:solidFill>
                  <a:srgbClr val="000000"/>
                </a:solidFill>
              </a:rPr>
              <a:t>  ARIMA Model</a:t>
            </a:r>
            <a:endParaRPr sz="3900"/>
          </a:p>
        </p:txBody>
      </p:sp>
      <p:sp>
        <p:nvSpPr>
          <p:cNvPr id="522" name="Google Shape;522;gcfd75a1bc5_0_79"/>
          <p:cNvSpPr txBox="1"/>
          <p:nvPr/>
        </p:nvSpPr>
        <p:spPr>
          <a:xfrm>
            <a:off x="1754975" y="2449800"/>
            <a:ext cx="10709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y = msts(demand_DTLA$demand, seasonal.periods=c(</a:t>
            </a:r>
            <a:r>
              <a:rPr lang="en-US" sz="1800">
                <a:solidFill>
                  <a:schemeClr val="accent5"/>
                </a:solidFill>
              </a:rPr>
              <a:t>16</a:t>
            </a:r>
            <a:r>
              <a:rPr lang="en-US" sz="1800"/>
              <a:t>,</a:t>
            </a:r>
            <a:r>
              <a:rPr lang="en-US" sz="1800">
                <a:solidFill>
                  <a:srgbClr val="3D85C6"/>
                </a:solidFill>
              </a:rPr>
              <a:t> </a:t>
            </a:r>
            <a:r>
              <a:rPr lang="en-US" sz="1800">
                <a:solidFill>
                  <a:schemeClr val="accent5"/>
                </a:solidFill>
              </a:rPr>
              <a:t>16</a:t>
            </a:r>
            <a:r>
              <a:rPr lang="en-US" sz="1800"/>
              <a:t>*</a:t>
            </a:r>
            <a:r>
              <a:rPr lang="en-US" sz="1800">
                <a:solidFill>
                  <a:schemeClr val="accent5"/>
                </a:solidFill>
              </a:rPr>
              <a:t>7</a:t>
            </a:r>
            <a:r>
              <a:rPr lang="en-US" sz="1800"/>
              <a:t>, </a:t>
            </a:r>
            <a:r>
              <a:rPr lang="en-US" sz="1800">
                <a:solidFill>
                  <a:schemeClr val="accent5"/>
                </a:solidFill>
              </a:rPr>
              <a:t>16</a:t>
            </a:r>
            <a:r>
              <a:rPr lang="en-US" sz="1800"/>
              <a:t>*</a:t>
            </a:r>
            <a:r>
              <a:rPr lang="en-US" sz="1800">
                <a:solidFill>
                  <a:schemeClr val="accent5"/>
                </a:solidFill>
              </a:rPr>
              <a:t>365.25</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y.test = 2021 Q3</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M = auto.arima(y.train, seasonal = F, xreg=fourier(y.train, K = c(i, j, k)), lambda="</a:t>
            </a:r>
            <a:r>
              <a:rPr lang="en-US" sz="1800">
                <a:solidFill>
                  <a:srgbClr val="1DB954"/>
                </a:solidFill>
              </a:rPr>
              <a:t>auto</a:t>
            </a:r>
            <a:r>
              <a:rPr lang="en-US" sz="1800"/>
              <a:t>")</a:t>
            </a:r>
            <a:endParaRPr sz="1800"/>
          </a:p>
        </p:txBody>
      </p:sp>
      <p:sp>
        <p:nvSpPr>
          <p:cNvPr id="523" name="Google Shape;523;gcfd75a1bc5_0_79"/>
          <p:cNvSpPr txBox="1"/>
          <p:nvPr/>
        </p:nvSpPr>
        <p:spPr>
          <a:xfrm>
            <a:off x="2902650" y="4371575"/>
            <a:ext cx="6386700" cy="923400"/>
          </a:xfrm>
          <a:prstGeom prst="rect">
            <a:avLst/>
          </a:prstGeom>
          <a:solidFill>
            <a:srgbClr val="F2F2F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rgbClr val="1DB954"/>
                </a:solidFill>
                <a:latin typeface="Lato"/>
                <a:ea typeface="Lato"/>
                <a:cs typeface="Lato"/>
                <a:sym typeface="Lato"/>
              </a:rPr>
              <a:t>Loop</a:t>
            </a:r>
            <a:r>
              <a:rPr lang="en-US" sz="1800"/>
              <a:t> through different combinations of i, j, and k</a:t>
            </a:r>
            <a:endParaRPr sz="1800"/>
          </a:p>
          <a:p>
            <a:pPr indent="0" lvl="0" marL="0" rtl="0" algn="ctr">
              <a:spcBef>
                <a:spcPts val="0"/>
              </a:spcBef>
              <a:spcAft>
                <a:spcPts val="0"/>
              </a:spcAft>
              <a:buNone/>
            </a:pPr>
            <a:r>
              <a:rPr lang="en-US" sz="1800"/>
              <a:t>Best maximum order of Fourier terms is</a:t>
            </a:r>
            <a:r>
              <a:rPr b="1" lang="en-US" sz="2400">
                <a:solidFill>
                  <a:srgbClr val="1DB954"/>
                </a:solidFill>
                <a:latin typeface="Lato"/>
                <a:ea typeface="Lato"/>
                <a:cs typeface="Lato"/>
                <a:sym typeface="Lato"/>
              </a:rPr>
              <a:t> (2 2 3)</a:t>
            </a:r>
            <a:endParaRPr sz="1800"/>
          </a:p>
        </p:txBody>
      </p:sp>
      <p:sp>
        <p:nvSpPr>
          <p:cNvPr id="524" name="Google Shape;524;gcfd75a1bc5_0_79"/>
          <p:cNvSpPr txBox="1"/>
          <p:nvPr/>
        </p:nvSpPr>
        <p:spPr>
          <a:xfrm>
            <a:off x="4619650" y="5646850"/>
            <a:ext cx="300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1800"/>
              <a:t>RMSE = </a:t>
            </a:r>
            <a:r>
              <a:rPr lang="en-US" sz="3000">
                <a:solidFill>
                  <a:srgbClr val="1DB954"/>
                </a:solidFill>
              </a:rPr>
              <a:t>6.68</a:t>
            </a:r>
            <a:endParaRPr sz="3000">
              <a:solidFill>
                <a:srgbClr val="1DB954"/>
              </a:solidFill>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cfd75a1bc5_0_89"/>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31" name="Google Shape;531;gcfd75a1bc5_0_89"/>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cfd75a1bc5_0_89"/>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ontserrat SemiBold"/>
              <a:buNone/>
            </a:pPr>
            <a:r>
              <a:rPr lang="en-US" sz="3900">
                <a:solidFill>
                  <a:srgbClr val="000000"/>
                </a:solidFill>
              </a:rPr>
              <a:t>  Neural Network Model</a:t>
            </a:r>
            <a:endParaRPr sz="3900"/>
          </a:p>
        </p:txBody>
      </p:sp>
      <p:sp>
        <p:nvSpPr>
          <p:cNvPr id="533" name="Google Shape;533;gcfd75a1bc5_0_89"/>
          <p:cNvSpPr txBox="1"/>
          <p:nvPr/>
        </p:nvSpPr>
        <p:spPr>
          <a:xfrm>
            <a:off x="1754975" y="2449800"/>
            <a:ext cx="10709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y = msts(demand_DTLA$demand, seasonal.periods=c(</a:t>
            </a:r>
            <a:r>
              <a:rPr lang="en-US" sz="1800">
                <a:solidFill>
                  <a:schemeClr val="accent5"/>
                </a:solidFill>
              </a:rPr>
              <a:t>16</a:t>
            </a:r>
            <a:r>
              <a:rPr lang="en-US" sz="1800"/>
              <a:t>,</a:t>
            </a:r>
            <a:r>
              <a:rPr lang="en-US" sz="1800">
                <a:solidFill>
                  <a:srgbClr val="3D85C6"/>
                </a:solidFill>
              </a:rPr>
              <a:t> </a:t>
            </a:r>
            <a:r>
              <a:rPr lang="en-US" sz="1800">
                <a:solidFill>
                  <a:schemeClr val="accent5"/>
                </a:solidFill>
              </a:rPr>
              <a:t>16</a:t>
            </a:r>
            <a:r>
              <a:rPr lang="en-US" sz="1800"/>
              <a:t>*</a:t>
            </a:r>
            <a:r>
              <a:rPr lang="en-US" sz="1800">
                <a:solidFill>
                  <a:schemeClr val="accent5"/>
                </a:solidFill>
              </a:rPr>
              <a:t>7</a:t>
            </a:r>
            <a:r>
              <a:rPr lang="en-US" sz="1800"/>
              <a:t>, </a:t>
            </a:r>
            <a:r>
              <a:rPr lang="en-US" sz="1800">
                <a:solidFill>
                  <a:schemeClr val="accent5"/>
                </a:solidFill>
              </a:rPr>
              <a:t>16</a:t>
            </a:r>
            <a:r>
              <a:rPr lang="en-US" sz="1800"/>
              <a:t>*</a:t>
            </a:r>
            <a:r>
              <a:rPr lang="en-US" sz="1800">
                <a:solidFill>
                  <a:schemeClr val="accent5"/>
                </a:solidFill>
              </a:rPr>
              <a:t>365.25</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solidFill>
                  <a:schemeClr val="dk1"/>
                </a:solidFill>
              </a:rPr>
              <a:t>y.test = 2021 Q3</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M = nnetar(y.train, seasonal = F, xreg=fourier(y.train, K = c(i, j k)), MaxNWts=</a:t>
            </a:r>
            <a:r>
              <a:rPr lang="en-US" sz="1800">
                <a:solidFill>
                  <a:schemeClr val="accent5"/>
                </a:solidFill>
              </a:rPr>
              <a:t>4279</a:t>
            </a:r>
            <a:r>
              <a:rPr lang="en-US" sz="1800"/>
              <a:t>)</a:t>
            </a:r>
            <a:endParaRPr sz="1800"/>
          </a:p>
        </p:txBody>
      </p:sp>
      <p:sp>
        <p:nvSpPr>
          <p:cNvPr id="534" name="Google Shape;534;gcfd75a1bc5_0_89"/>
          <p:cNvSpPr txBox="1"/>
          <p:nvPr/>
        </p:nvSpPr>
        <p:spPr>
          <a:xfrm>
            <a:off x="2902650" y="4371575"/>
            <a:ext cx="6386700" cy="923400"/>
          </a:xfrm>
          <a:prstGeom prst="rect">
            <a:avLst/>
          </a:prstGeom>
          <a:solidFill>
            <a:srgbClr val="F2F2F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rgbClr val="1DB954"/>
                </a:solidFill>
                <a:latin typeface="Lato"/>
                <a:ea typeface="Lato"/>
                <a:cs typeface="Lato"/>
                <a:sym typeface="Lato"/>
              </a:rPr>
              <a:t>Loop</a:t>
            </a:r>
            <a:r>
              <a:rPr lang="en-US" sz="1800"/>
              <a:t> through different combinations of i, j, and k</a:t>
            </a:r>
            <a:endParaRPr sz="1800"/>
          </a:p>
          <a:p>
            <a:pPr indent="0" lvl="0" marL="0" rtl="0" algn="ctr">
              <a:spcBef>
                <a:spcPts val="0"/>
              </a:spcBef>
              <a:spcAft>
                <a:spcPts val="0"/>
              </a:spcAft>
              <a:buNone/>
            </a:pPr>
            <a:r>
              <a:rPr lang="en-US" sz="1800"/>
              <a:t>Best maximum order of Fourier terms is</a:t>
            </a:r>
            <a:r>
              <a:rPr b="1" lang="en-US" sz="2400">
                <a:solidFill>
                  <a:srgbClr val="1DB954"/>
                </a:solidFill>
                <a:latin typeface="Lato"/>
                <a:ea typeface="Lato"/>
                <a:cs typeface="Lato"/>
                <a:sym typeface="Lato"/>
              </a:rPr>
              <a:t> (1 1 4)</a:t>
            </a:r>
            <a:endParaRPr sz="1800"/>
          </a:p>
        </p:txBody>
      </p:sp>
      <p:sp>
        <p:nvSpPr>
          <p:cNvPr id="535" name="Google Shape;535;gcfd75a1bc5_0_89"/>
          <p:cNvSpPr txBox="1"/>
          <p:nvPr/>
        </p:nvSpPr>
        <p:spPr>
          <a:xfrm>
            <a:off x="6711875" y="5646850"/>
            <a:ext cx="300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1800"/>
              <a:t>RMSE = </a:t>
            </a:r>
            <a:r>
              <a:rPr lang="en-US" sz="3000">
                <a:solidFill>
                  <a:srgbClr val="1DB954"/>
                </a:solidFill>
              </a:rPr>
              <a:t>7.23</a:t>
            </a:r>
            <a:endParaRPr sz="3000">
              <a:solidFill>
                <a:srgbClr val="1DB954"/>
              </a:solidFill>
            </a:endParaRPr>
          </a:p>
        </p:txBody>
      </p:sp>
      <p:sp>
        <p:nvSpPr>
          <p:cNvPr id="536" name="Google Shape;536;gcfd75a1bc5_0_89"/>
          <p:cNvSpPr txBox="1"/>
          <p:nvPr/>
        </p:nvSpPr>
        <p:spPr>
          <a:xfrm>
            <a:off x="3000175" y="5462200"/>
            <a:ext cx="3386700" cy="1015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800">
                <a:solidFill>
                  <a:srgbClr val="1DB954"/>
                </a:solidFill>
              </a:rPr>
              <a:t>M</a:t>
            </a:r>
            <a:r>
              <a:rPr b="1" lang="en-US" sz="1800">
                <a:solidFill>
                  <a:srgbClr val="1DB954"/>
                </a:solidFill>
              </a:rPr>
              <a:t>odel</a:t>
            </a:r>
            <a:r>
              <a:rPr lang="en-US" sz="1800"/>
              <a:t>: 20 networks, each of which is a 45-23-1 network with 1082 weights</a:t>
            </a:r>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cfd75a1bc5_0_3"/>
          <p:cNvSpPr/>
          <p:nvPr/>
        </p:nvSpPr>
        <p:spPr>
          <a:xfrm>
            <a:off x="250" y="842050"/>
            <a:ext cx="121920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cfd75a1bc5_0_3"/>
          <p:cNvSpPr txBox="1"/>
          <p:nvPr>
            <p:ph type="title"/>
          </p:nvPr>
        </p:nvSpPr>
        <p:spPr>
          <a:xfrm>
            <a:off x="1947900" y="712050"/>
            <a:ext cx="8296200" cy="145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ontserrat ExtraBold"/>
              <a:buNone/>
            </a:pPr>
            <a:r>
              <a:rPr lang="en-US" sz="2900">
                <a:latin typeface="Montserrat ExtraBold"/>
                <a:ea typeface="Montserrat ExtraBold"/>
                <a:cs typeface="Montserrat ExtraBold"/>
                <a:sym typeface="Montserrat ExtraBold"/>
              </a:rPr>
              <a:t>Scenario 2: impute missing data with 0’s</a:t>
            </a:r>
            <a:endParaRPr sz="2500">
              <a:solidFill>
                <a:schemeClr val="dk1"/>
              </a:solidFill>
              <a:latin typeface="Montserrat ExtraBold"/>
              <a:ea typeface="Montserrat ExtraBold"/>
              <a:cs typeface="Montserrat ExtraBold"/>
              <a:sym typeface="Montserrat ExtraBold"/>
            </a:endParaRPr>
          </a:p>
        </p:txBody>
      </p:sp>
      <p:sp>
        <p:nvSpPr>
          <p:cNvPr id="544" name="Google Shape;544;gcfd75a1bc5_0_3"/>
          <p:cNvSpPr/>
          <p:nvPr/>
        </p:nvSpPr>
        <p:spPr>
          <a:xfrm>
            <a:off x="184750" y="2005200"/>
            <a:ext cx="11824800" cy="440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45" name="Google Shape;545;gcfd75a1bc5_0_3"/>
          <p:cNvSpPr txBox="1"/>
          <p:nvPr/>
        </p:nvSpPr>
        <p:spPr>
          <a:xfrm>
            <a:off x="5346650" y="3028350"/>
            <a:ext cx="6116400" cy="2355600"/>
          </a:xfrm>
          <a:prstGeom prst="rect">
            <a:avLst/>
          </a:prstGeom>
          <a:noFill/>
          <a:ln>
            <a:noFill/>
          </a:ln>
        </p:spPr>
        <p:txBody>
          <a:bodyPr anchorCtr="0" anchor="ctr" bIns="45700" lIns="91425" spcFirstLastPara="1" rIns="91425" wrap="square" tIns="45700">
            <a:normAutofit/>
          </a:bodyPr>
          <a:lstStyle/>
          <a:p>
            <a:pPr indent="-381000" lvl="0" marL="457200" marR="0" rtl="0" algn="l">
              <a:lnSpc>
                <a:spcPct val="100000"/>
              </a:lnSpc>
              <a:spcBef>
                <a:spcPts val="0"/>
              </a:spcBef>
              <a:spcAft>
                <a:spcPts val="0"/>
              </a:spcAft>
              <a:buSzPts val="2400"/>
              <a:buFont typeface="Lato"/>
              <a:buChar char="-"/>
            </a:pPr>
            <a:r>
              <a:rPr b="1" lang="en-US" sz="2400">
                <a:solidFill>
                  <a:srgbClr val="1DB954"/>
                </a:solidFill>
                <a:latin typeface="Lato"/>
                <a:ea typeface="Lato"/>
                <a:cs typeface="Lato"/>
                <a:sym typeface="Lato"/>
              </a:rPr>
              <a:t>Construct</a:t>
            </a:r>
            <a:r>
              <a:rPr lang="en-US" sz="2400">
                <a:solidFill>
                  <a:schemeClr val="dk1"/>
                </a:solidFill>
                <a:latin typeface="Lato"/>
                <a:ea typeface="Lato"/>
                <a:cs typeface="Lato"/>
                <a:sym typeface="Lato"/>
              </a:rPr>
              <a:t> a table with consecutive hours</a:t>
            </a:r>
            <a:endParaRPr sz="2400">
              <a:solidFill>
                <a:schemeClr val="dk1"/>
              </a:solidFill>
              <a:latin typeface="Lato"/>
              <a:ea typeface="Lato"/>
              <a:cs typeface="Lato"/>
              <a:sym typeface="Lato"/>
            </a:endParaRPr>
          </a:p>
          <a:p>
            <a:pPr indent="-381000" lvl="0" marL="457200" marR="0" rtl="0" algn="l">
              <a:lnSpc>
                <a:spcPct val="100000"/>
              </a:lnSpc>
              <a:spcBef>
                <a:spcPts val="0"/>
              </a:spcBef>
              <a:spcAft>
                <a:spcPts val="0"/>
              </a:spcAft>
              <a:buSzPts val="2400"/>
              <a:buFont typeface="Lato"/>
              <a:buChar char="-"/>
            </a:pPr>
            <a:r>
              <a:rPr b="1" lang="en-US" sz="2400">
                <a:solidFill>
                  <a:srgbClr val="1DB954"/>
                </a:solidFill>
                <a:latin typeface="Lato"/>
                <a:ea typeface="Lato"/>
                <a:cs typeface="Lato"/>
                <a:sym typeface="Lato"/>
              </a:rPr>
              <a:t>Left join</a:t>
            </a:r>
            <a:r>
              <a:rPr lang="en-US" sz="2400">
                <a:solidFill>
                  <a:schemeClr val="dk1"/>
                </a:solidFill>
                <a:latin typeface="Lato"/>
                <a:ea typeface="Lato"/>
                <a:cs typeface="Lato"/>
                <a:sym typeface="Lato"/>
              </a:rPr>
              <a:t> hourly demand</a:t>
            </a:r>
            <a:endParaRPr sz="2400">
              <a:solidFill>
                <a:schemeClr val="dk1"/>
              </a:solidFill>
              <a:latin typeface="Lato"/>
              <a:ea typeface="Lato"/>
              <a:cs typeface="Lato"/>
              <a:sym typeface="Lato"/>
            </a:endParaRPr>
          </a:p>
          <a:p>
            <a:pPr indent="-381000" lvl="0" marL="457200" marR="0" rtl="0" algn="l">
              <a:lnSpc>
                <a:spcPct val="100000"/>
              </a:lnSpc>
              <a:spcBef>
                <a:spcPts val="0"/>
              </a:spcBef>
              <a:spcAft>
                <a:spcPts val="0"/>
              </a:spcAft>
              <a:buSzPts val="2400"/>
              <a:buFont typeface="Lato"/>
              <a:buChar char="-"/>
            </a:pPr>
            <a:r>
              <a:rPr b="1" lang="en-US" sz="2400">
                <a:solidFill>
                  <a:srgbClr val="1DB954"/>
                </a:solidFill>
                <a:latin typeface="Lato"/>
                <a:ea typeface="Lato"/>
                <a:cs typeface="Lato"/>
                <a:sym typeface="Lato"/>
              </a:rPr>
              <a:t>Replace</a:t>
            </a:r>
            <a:r>
              <a:rPr lang="en-US" sz="2400">
                <a:solidFill>
                  <a:schemeClr val="dk1"/>
                </a:solidFill>
                <a:latin typeface="Lato"/>
                <a:ea typeface="Lato"/>
                <a:cs typeface="Lato"/>
                <a:sym typeface="Lato"/>
              </a:rPr>
              <a:t> NA’s with 0’s</a:t>
            </a:r>
            <a:endParaRPr b="1" sz="4700">
              <a:solidFill>
                <a:srgbClr val="1DB954"/>
              </a:solidFill>
              <a:latin typeface="Lato"/>
              <a:ea typeface="Lato"/>
              <a:cs typeface="Lato"/>
              <a:sym typeface="Lato"/>
            </a:endParaRPr>
          </a:p>
        </p:txBody>
      </p:sp>
      <p:pic>
        <p:nvPicPr>
          <p:cNvPr id="546" name="Google Shape;546;gcfd75a1bc5_0_3"/>
          <p:cNvPicPr preferRelativeResize="0"/>
          <p:nvPr/>
        </p:nvPicPr>
        <p:blipFill>
          <a:blip r:embed="rId3">
            <a:alphaModFix/>
          </a:blip>
          <a:stretch>
            <a:fillRect/>
          </a:stretch>
        </p:blipFill>
        <p:spPr>
          <a:xfrm>
            <a:off x="2028625" y="2005201"/>
            <a:ext cx="2068880" cy="4401900"/>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cfd75a1bc5_0_14"/>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53" name="Google Shape;553;gcfd75a1bc5_0_14"/>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cfd75a1bc5_0_14"/>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ontserrat SemiBold"/>
              <a:buNone/>
            </a:pPr>
            <a:r>
              <a:rPr lang="en-US" sz="3900">
                <a:solidFill>
                  <a:srgbClr val="000000"/>
                </a:solidFill>
              </a:rPr>
              <a:t>  ARIMA Model</a:t>
            </a:r>
            <a:endParaRPr sz="3900"/>
          </a:p>
        </p:txBody>
      </p:sp>
      <p:sp>
        <p:nvSpPr>
          <p:cNvPr id="555" name="Google Shape;555;gcfd75a1bc5_0_14"/>
          <p:cNvSpPr txBox="1"/>
          <p:nvPr/>
        </p:nvSpPr>
        <p:spPr>
          <a:xfrm>
            <a:off x="1754975" y="2449800"/>
            <a:ext cx="10709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y = msts(demand_DTLA$demand, seasonal.periods=c(</a:t>
            </a:r>
            <a:r>
              <a:rPr lang="en-US" sz="1800">
                <a:solidFill>
                  <a:schemeClr val="accent5"/>
                </a:solidFill>
              </a:rPr>
              <a:t>24</a:t>
            </a:r>
            <a:r>
              <a:rPr lang="en-US" sz="1800"/>
              <a:t>,</a:t>
            </a:r>
            <a:r>
              <a:rPr lang="en-US" sz="1800">
                <a:solidFill>
                  <a:srgbClr val="3D85C6"/>
                </a:solidFill>
              </a:rPr>
              <a:t> </a:t>
            </a:r>
            <a:r>
              <a:rPr lang="en-US" sz="1800">
                <a:solidFill>
                  <a:schemeClr val="accent5"/>
                </a:solidFill>
              </a:rPr>
              <a:t>2</a:t>
            </a:r>
            <a:r>
              <a:rPr lang="en-US" sz="1800">
                <a:solidFill>
                  <a:schemeClr val="accent5"/>
                </a:solidFill>
              </a:rPr>
              <a:t>4</a:t>
            </a:r>
            <a:r>
              <a:rPr lang="en-US" sz="1800"/>
              <a:t>*</a:t>
            </a:r>
            <a:r>
              <a:rPr lang="en-US" sz="1800">
                <a:solidFill>
                  <a:schemeClr val="accent5"/>
                </a:solidFill>
              </a:rPr>
              <a:t>7</a:t>
            </a:r>
            <a:r>
              <a:rPr lang="en-US" sz="1800"/>
              <a:t>, </a:t>
            </a:r>
            <a:r>
              <a:rPr lang="en-US" sz="1800">
                <a:solidFill>
                  <a:schemeClr val="accent5"/>
                </a:solidFill>
              </a:rPr>
              <a:t>24</a:t>
            </a:r>
            <a:r>
              <a:rPr lang="en-US" sz="1800"/>
              <a:t>*</a:t>
            </a:r>
            <a:r>
              <a:rPr lang="en-US" sz="1800">
                <a:solidFill>
                  <a:schemeClr val="accent5"/>
                </a:solidFill>
              </a:rPr>
              <a:t>365.25</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y.test = 2021 Q3</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M = auto.arima(y.train, seasonal = F, xreg=fourier(y.train, K = c(i, j, k)), lambda="</a:t>
            </a:r>
            <a:r>
              <a:rPr lang="en-US" sz="1800">
                <a:solidFill>
                  <a:srgbClr val="1DB954"/>
                </a:solidFill>
              </a:rPr>
              <a:t>auto</a:t>
            </a:r>
            <a:r>
              <a:rPr lang="en-US" sz="1800"/>
              <a:t>")</a:t>
            </a:r>
            <a:endParaRPr sz="1800"/>
          </a:p>
        </p:txBody>
      </p:sp>
      <p:sp>
        <p:nvSpPr>
          <p:cNvPr id="556" name="Google Shape;556;gcfd75a1bc5_0_14"/>
          <p:cNvSpPr txBox="1"/>
          <p:nvPr/>
        </p:nvSpPr>
        <p:spPr>
          <a:xfrm>
            <a:off x="2902650" y="4371575"/>
            <a:ext cx="6386700" cy="923400"/>
          </a:xfrm>
          <a:prstGeom prst="rect">
            <a:avLst/>
          </a:prstGeom>
          <a:solidFill>
            <a:srgbClr val="F2F2F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rgbClr val="1DB954"/>
                </a:solidFill>
                <a:latin typeface="Lato"/>
                <a:ea typeface="Lato"/>
                <a:cs typeface="Lato"/>
                <a:sym typeface="Lato"/>
              </a:rPr>
              <a:t>Loop</a:t>
            </a:r>
            <a:r>
              <a:rPr lang="en-US" sz="1800"/>
              <a:t> through different combinations of i, j, and k</a:t>
            </a:r>
            <a:endParaRPr sz="1800"/>
          </a:p>
          <a:p>
            <a:pPr indent="0" lvl="0" marL="0" rtl="0" algn="ctr">
              <a:spcBef>
                <a:spcPts val="0"/>
              </a:spcBef>
              <a:spcAft>
                <a:spcPts val="0"/>
              </a:spcAft>
              <a:buNone/>
            </a:pPr>
            <a:r>
              <a:rPr lang="en-US" sz="1800"/>
              <a:t>Best maximum order of Fourier terms is</a:t>
            </a:r>
            <a:r>
              <a:rPr b="1" lang="en-US" sz="2400">
                <a:solidFill>
                  <a:srgbClr val="1DB954"/>
                </a:solidFill>
                <a:latin typeface="Lato"/>
                <a:ea typeface="Lato"/>
                <a:cs typeface="Lato"/>
                <a:sym typeface="Lato"/>
              </a:rPr>
              <a:t> (2 2 3)</a:t>
            </a:r>
            <a:endParaRPr sz="1800"/>
          </a:p>
        </p:txBody>
      </p:sp>
      <p:sp>
        <p:nvSpPr>
          <p:cNvPr id="557" name="Google Shape;557;gcfd75a1bc5_0_14"/>
          <p:cNvSpPr txBox="1"/>
          <p:nvPr/>
        </p:nvSpPr>
        <p:spPr>
          <a:xfrm>
            <a:off x="4619650" y="5646850"/>
            <a:ext cx="300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1800"/>
              <a:t>RMSE = </a:t>
            </a:r>
            <a:r>
              <a:rPr lang="en-US" sz="3000">
                <a:solidFill>
                  <a:srgbClr val="1DB954"/>
                </a:solidFill>
              </a:rPr>
              <a:t>5.84</a:t>
            </a:r>
            <a:endParaRPr sz="3000">
              <a:solidFill>
                <a:srgbClr val="1DB954"/>
              </a:solidFil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cfd75a1bc5_0_39"/>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64" name="Google Shape;564;gcfd75a1bc5_0_39"/>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cfd75a1bc5_0_39"/>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ontserrat SemiBold"/>
              <a:buNone/>
            </a:pPr>
            <a:r>
              <a:rPr lang="en-US" sz="3900">
                <a:solidFill>
                  <a:srgbClr val="000000"/>
                </a:solidFill>
              </a:rPr>
              <a:t>  Neural Network Model</a:t>
            </a:r>
            <a:endParaRPr sz="3900"/>
          </a:p>
        </p:txBody>
      </p:sp>
      <p:sp>
        <p:nvSpPr>
          <p:cNvPr id="566" name="Google Shape;566;gcfd75a1bc5_0_39"/>
          <p:cNvSpPr txBox="1"/>
          <p:nvPr/>
        </p:nvSpPr>
        <p:spPr>
          <a:xfrm>
            <a:off x="1738725" y="2115513"/>
            <a:ext cx="10709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y = msts(demand_DTLA$demand, seasonal.periods=c(</a:t>
            </a:r>
            <a:r>
              <a:rPr lang="en-US" sz="1800">
                <a:solidFill>
                  <a:schemeClr val="accent5"/>
                </a:solidFill>
              </a:rPr>
              <a:t>24</a:t>
            </a:r>
            <a:r>
              <a:rPr lang="en-US" sz="1800"/>
              <a:t>,</a:t>
            </a:r>
            <a:r>
              <a:rPr lang="en-US" sz="1800">
                <a:solidFill>
                  <a:srgbClr val="3D85C6"/>
                </a:solidFill>
              </a:rPr>
              <a:t> </a:t>
            </a:r>
            <a:r>
              <a:rPr lang="en-US" sz="1800">
                <a:solidFill>
                  <a:schemeClr val="accent5"/>
                </a:solidFill>
              </a:rPr>
              <a:t>24</a:t>
            </a:r>
            <a:r>
              <a:rPr lang="en-US" sz="1800"/>
              <a:t>*</a:t>
            </a:r>
            <a:r>
              <a:rPr lang="en-US" sz="1800">
                <a:solidFill>
                  <a:schemeClr val="accent5"/>
                </a:solidFill>
              </a:rPr>
              <a:t>7</a:t>
            </a:r>
            <a:r>
              <a:rPr lang="en-US" sz="1800"/>
              <a:t>, </a:t>
            </a:r>
            <a:r>
              <a:rPr lang="en-US" sz="1800">
                <a:solidFill>
                  <a:schemeClr val="accent5"/>
                </a:solidFill>
              </a:rPr>
              <a:t>24</a:t>
            </a:r>
            <a:r>
              <a:rPr lang="en-US" sz="1800"/>
              <a:t>*</a:t>
            </a:r>
            <a:r>
              <a:rPr lang="en-US" sz="1800">
                <a:solidFill>
                  <a:schemeClr val="accent5"/>
                </a:solidFill>
              </a:rPr>
              <a:t>365.25</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lang="en-US" sz="1800">
                <a:solidFill>
                  <a:schemeClr val="dk1"/>
                </a:solidFill>
              </a:rPr>
              <a:t>y.test = 2021 Q3</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M = nnetar(y.train, seasonal = F, xreg=fourier(y.train, K = c(i, j k)), MaxNWts=</a:t>
            </a:r>
            <a:r>
              <a:rPr lang="en-US" sz="1800">
                <a:solidFill>
                  <a:schemeClr val="accent5"/>
                </a:solidFill>
              </a:rPr>
              <a:t>4279</a:t>
            </a:r>
            <a:r>
              <a:rPr lang="en-US" sz="1800"/>
              <a:t>)</a:t>
            </a:r>
            <a:endParaRPr sz="1800"/>
          </a:p>
        </p:txBody>
      </p:sp>
      <p:sp>
        <p:nvSpPr>
          <p:cNvPr id="567" name="Google Shape;567;gcfd75a1bc5_0_39"/>
          <p:cNvSpPr txBox="1"/>
          <p:nvPr/>
        </p:nvSpPr>
        <p:spPr>
          <a:xfrm>
            <a:off x="2886400" y="4037288"/>
            <a:ext cx="6386700" cy="923400"/>
          </a:xfrm>
          <a:prstGeom prst="rect">
            <a:avLst/>
          </a:prstGeom>
          <a:solidFill>
            <a:srgbClr val="F2F2F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rgbClr val="1DB954"/>
                </a:solidFill>
                <a:latin typeface="Lato"/>
                <a:ea typeface="Lato"/>
                <a:cs typeface="Lato"/>
                <a:sym typeface="Lato"/>
              </a:rPr>
              <a:t>Loop</a:t>
            </a:r>
            <a:r>
              <a:rPr lang="en-US" sz="1800"/>
              <a:t> through different combinations of i, j, and k</a:t>
            </a:r>
            <a:endParaRPr sz="1800"/>
          </a:p>
          <a:p>
            <a:pPr indent="0" lvl="0" marL="0" rtl="0" algn="ctr">
              <a:spcBef>
                <a:spcPts val="0"/>
              </a:spcBef>
              <a:spcAft>
                <a:spcPts val="0"/>
              </a:spcAft>
              <a:buNone/>
            </a:pPr>
            <a:r>
              <a:rPr lang="en-US" sz="1800"/>
              <a:t>Best maximum order of Fourier terms is</a:t>
            </a:r>
            <a:r>
              <a:rPr b="1" lang="en-US" sz="2400">
                <a:solidFill>
                  <a:srgbClr val="1DB954"/>
                </a:solidFill>
                <a:latin typeface="Lato"/>
                <a:ea typeface="Lato"/>
                <a:cs typeface="Lato"/>
                <a:sym typeface="Lato"/>
              </a:rPr>
              <a:t> (1 1 4)</a:t>
            </a:r>
            <a:endParaRPr sz="1800"/>
          </a:p>
        </p:txBody>
      </p:sp>
      <p:sp>
        <p:nvSpPr>
          <p:cNvPr id="568" name="Google Shape;568;gcfd75a1bc5_0_39"/>
          <p:cNvSpPr txBox="1"/>
          <p:nvPr/>
        </p:nvSpPr>
        <p:spPr>
          <a:xfrm>
            <a:off x="6695625" y="5312563"/>
            <a:ext cx="300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1800"/>
              <a:t>RMSE = </a:t>
            </a:r>
            <a:r>
              <a:rPr lang="en-US" sz="3000">
                <a:solidFill>
                  <a:srgbClr val="1DB954"/>
                </a:solidFill>
              </a:rPr>
              <a:t>5.51</a:t>
            </a:r>
            <a:endParaRPr sz="3000">
              <a:solidFill>
                <a:srgbClr val="1DB954"/>
              </a:solidFill>
            </a:endParaRPr>
          </a:p>
        </p:txBody>
      </p:sp>
      <p:sp>
        <p:nvSpPr>
          <p:cNvPr id="569" name="Google Shape;569;gcfd75a1bc5_0_39"/>
          <p:cNvSpPr txBox="1"/>
          <p:nvPr/>
        </p:nvSpPr>
        <p:spPr>
          <a:xfrm>
            <a:off x="2983925" y="5127913"/>
            <a:ext cx="3386700" cy="10158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800">
                <a:solidFill>
                  <a:srgbClr val="1DB954"/>
                </a:solidFill>
              </a:rPr>
              <a:t>Model</a:t>
            </a:r>
            <a:r>
              <a:rPr lang="en-US" sz="1800"/>
              <a:t>: </a:t>
            </a:r>
            <a:r>
              <a:rPr lang="en-US" sz="1800"/>
              <a:t>20 networks, each of which is a 48-24-1 network with 1201 weights</a:t>
            </a:r>
            <a:endParaRPr/>
          </a:p>
        </p:txBody>
      </p:sp>
      <p:sp>
        <p:nvSpPr>
          <p:cNvPr id="570" name="Google Shape;570;gcfd75a1bc5_0_39"/>
          <p:cNvSpPr txBox="1"/>
          <p:nvPr/>
        </p:nvSpPr>
        <p:spPr>
          <a:xfrm>
            <a:off x="1976200" y="6158550"/>
            <a:ext cx="8286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rPr>
              <a:t>This is our</a:t>
            </a:r>
            <a:r>
              <a:rPr b="1" lang="en-US" sz="3000">
                <a:solidFill>
                  <a:srgbClr val="1DB954"/>
                </a:solidFill>
              </a:rPr>
              <a:t> Champion model</a:t>
            </a:r>
            <a:endParaRPr b="1"/>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cfd75a1bc5_0_100"/>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77" name="Google Shape;577;gcfd75a1bc5_0_100"/>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cfd75a1bc5_0_100"/>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ontserrat SemiBold"/>
              <a:buNone/>
            </a:pPr>
            <a:r>
              <a:rPr lang="en-US" sz="3900">
                <a:solidFill>
                  <a:srgbClr val="000000"/>
                </a:solidFill>
              </a:rPr>
              <a:t>  Forecast on testing set - 1 quarter</a:t>
            </a:r>
            <a:endParaRPr sz="3900"/>
          </a:p>
        </p:txBody>
      </p:sp>
      <p:pic>
        <p:nvPicPr>
          <p:cNvPr id="579" name="Google Shape;579;gcfd75a1bc5_0_100"/>
          <p:cNvPicPr preferRelativeResize="0"/>
          <p:nvPr/>
        </p:nvPicPr>
        <p:blipFill>
          <a:blip r:embed="rId3">
            <a:alphaModFix/>
          </a:blip>
          <a:stretch>
            <a:fillRect/>
          </a:stretch>
        </p:blipFill>
        <p:spPr>
          <a:xfrm>
            <a:off x="646088" y="2208988"/>
            <a:ext cx="10947123" cy="4228113"/>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cfd75a1bc5_0_114"/>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86" name="Google Shape;586;gcfd75a1bc5_0_114"/>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cfd75a1bc5_0_114"/>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Montserrat SemiBold"/>
              <a:buNone/>
            </a:pPr>
            <a:r>
              <a:rPr lang="en-US" sz="3900"/>
              <a:t>  Forecast on testing set - 1 month</a:t>
            </a:r>
            <a:endParaRPr sz="3900">
              <a:solidFill>
                <a:srgbClr val="000000"/>
              </a:solidFill>
            </a:endParaRPr>
          </a:p>
        </p:txBody>
      </p:sp>
      <p:pic>
        <p:nvPicPr>
          <p:cNvPr id="588" name="Google Shape;588;gcfd75a1bc5_0_114"/>
          <p:cNvPicPr preferRelativeResize="0"/>
          <p:nvPr/>
        </p:nvPicPr>
        <p:blipFill>
          <a:blip r:embed="rId3">
            <a:alphaModFix/>
          </a:blip>
          <a:stretch>
            <a:fillRect/>
          </a:stretch>
        </p:blipFill>
        <p:spPr>
          <a:xfrm>
            <a:off x="342175" y="2172525"/>
            <a:ext cx="11507651" cy="4512025"/>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0674a0e0ed_0_19"/>
          <p:cNvSpPr txBox="1"/>
          <p:nvPr>
            <p:ph type="title"/>
          </p:nvPr>
        </p:nvSpPr>
        <p:spPr>
          <a:xfrm>
            <a:off x="2252750" y="97733"/>
            <a:ext cx="8502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 Description </a:t>
            </a:r>
            <a:endParaRPr/>
          </a:p>
        </p:txBody>
      </p:sp>
      <p:sp>
        <p:nvSpPr>
          <p:cNvPr id="310" name="Google Shape;310;g10674a0e0ed_0_19"/>
          <p:cNvSpPr/>
          <p:nvPr/>
        </p:nvSpPr>
        <p:spPr>
          <a:xfrm>
            <a:off x="0" y="0"/>
            <a:ext cx="2108700" cy="68580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311" name="Google Shape;311;g10674a0e0ed_0_19"/>
          <p:cNvSpPr txBox="1"/>
          <p:nvPr/>
        </p:nvSpPr>
        <p:spPr>
          <a:xfrm>
            <a:off x="2463225" y="1976625"/>
            <a:ext cx="8863800" cy="412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50">
                <a:solidFill>
                  <a:srgbClr val="303030"/>
                </a:solidFill>
                <a:highlight>
                  <a:srgbClr val="FFFFFF"/>
                </a:highlight>
                <a:latin typeface="Verdana"/>
                <a:ea typeface="Verdana"/>
                <a:cs typeface="Verdana"/>
                <a:sym typeface="Verdana"/>
              </a:rPr>
              <a:t>~ 1,300,000 trips</a:t>
            </a:r>
            <a:endParaRPr sz="2050">
              <a:solidFill>
                <a:srgbClr val="303030"/>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US" sz="2050">
                <a:solidFill>
                  <a:srgbClr val="303030"/>
                </a:solidFill>
                <a:highlight>
                  <a:srgbClr val="FFFFFF"/>
                </a:highlight>
                <a:latin typeface="Verdana"/>
                <a:ea typeface="Verdana"/>
                <a:cs typeface="Verdana"/>
                <a:sym typeface="Verdana"/>
              </a:rPr>
              <a:t>Time Horizon: 2016 Q3 (2016-07-07) ~ 2021 Q3 (2021-09-30)</a:t>
            </a:r>
            <a:endParaRPr sz="2050">
              <a:solidFill>
                <a:srgbClr val="303030"/>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US" sz="2050">
                <a:solidFill>
                  <a:srgbClr val="303030"/>
                </a:solidFill>
                <a:highlight>
                  <a:srgbClr val="FFFFFF"/>
                </a:highlight>
                <a:latin typeface="Verdana"/>
                <a:ea typeface="Verdana"/>
                <a:cs typeface="Verdana"/>
                <a:sym typeface="Verdana"/>
              </a:rPr>
              <a:t>Time Granularity: 1 minute (e.g. 2016-07-07 04:17:00)</a:t>
            </a:r>
            <a:endParaRPr sz="2050">
              <a:solidFill>
                <a:srgbClr val="303030"/>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lang="en-US" sz="2050">
                <a:solidFill>
                  <a:srgbClr val="303030"/>
                </a:solidFill>
                <a:highlight>
                  <a:srgbClr val="FFFFFF"/>
                </a:highlight>
                <a:latin typeface="Verdana"/>
                <a:ea typeface="Verdana"/>
                <a:cs typeface="Verdana"/>
                <a:sym typeface="Verdana"/>
              </a:rPr>
              <a:t>Information about:</a:t>
            </a:r>
            <a:endParaRPr sz="2050">
              <a:solidFill>
                <a:srgbClr val="303030"/>
              </a:solidFill>
              <a:highlight>
                <a:srgbClr val="FFFFFF"/>
              </a:highlight>
              <a:latin typeface="Verdana"/>
              <a:ea typeface="Verdana"/>
              <a:cs typeface="Verdana"/>
              <a:sym typeface="Verdana"/>
            </a:endParaRPr>
          </a:p>
          <a:p>
            <a:pPr indent="-358775" lvl="0" marL="457200" rtl="0" algn="l">
              <a:lnSpc>
                <a:spcPct val="115000"/>
              </a:lnSpc>
              <a:spcBef>
                <a:spcPts val="0"/>
              </a:spcBef>
              <a:spcAft>
                <a:spcPts val="0"/>
              </a:spcAft>
              <a:buClr>
                <a:srgbClr val="303030"/>
              </a:buClr>
              <a:buSzPts val="2050"/>
              <a:buFont typeface="Verdana"/>
              <a:buChar char="●"/>
            </a:pPr>
            <a:r>
              <a:rPr lang="en-US" sz="2050">
                <a:solidFill>
                  <a:srgbClr val="303030"/>
                </a:solidFill>
                <a:highlight>
                  <a:srgbClr val="FFFFFF"/>
                </a:highlight>
                <a:latin typeface="Verdana"/>
                <a:ea typeface="Verdana"/>
                <a:cs typeface="Verdana"/>
                <a:sym typeface="Verdana"/>
              </a:rPr>
              <a:t>start time, end time, duration</a:t>
            </a:r>
            <a:endParaRPr sz="2050">
              <a:solidFill>
                <a:srgbClr val="303030"/>
              </a:solidFill>
              <a:highlight>
                <a:srgbClr val="FFFFFF"/>
              </a:highlight>
              <a:latin typeface="Verdana"/>
              <a:ea typeface="Verdana"/>
              <a:cs typeface="Verdana"/>
              <a:sym typeface="Verdana"/>
            </a:endParaRPr>
          </a:p>
          <a:p>
            <a:pPr indent="-358775" lvl="0" marL="457200" rtl="0" algn="l">
              <a:lnSpc>
                <a:spcPct val="115000"/>
              </a:lnSpc>
              <a:spcBef>
                <a:spcPts val="0"/>
              </a:spcBef>
              <a:spcAft>
                <a:spcPts val="0"/>
              </a:spcAft>
              <a:buClr>
                <a:srgbClr val="303030"/>
              </a:buClr>
              <a:buSzPts val="2050"/>
              <a:buFont typeface="Verdana"/>
              <a:buChar char="●"/>
            </a:pPr>
            <a:r>
              <a:rPr lang="en-US" sz="2050">
                <a:solidFill>
                  <a:srgbClr val="303030"/>
                </a:solidFill>
                <a:highlight>
                  <a:srgbClr val="FFFFFF"/>
                </a:highlight>
                <a:latin typeface="Verdana"/>
                <a:ea typeface="Verdana"/>
                <a:cs typeface="Verdana"/>
                <a:sym typeface="Verdana"/>
              </a:rPr>
              <a:t>start/end location, start/end station</a:t>
            </a:r>
            <a:endParaRPr sz="2050">
              <a:solidFill>
                <a:srgbClr val="303030"/>
              </a:solidFill>
              <a:highlight>
                <a:srgbClr val="FFFFFF"/>
              </a:highlight>
              <a:latin typeface="Verdana"/>
              <a:ea typeface="Verdana"/>
              <a:cs typeface="Verdana"/>
              <a:sym typeface="Verdana"/>
            </a:endParaRPr>
          </a:p>
          <a:p>
            <a:pPr indent="-358775" lvl="0" marL="457200" rtl="0" algn="l">
              <a:lnSpc>
                <a:spcPct val="115000"/>
              </a:lnSpc>
              <a:spcBef>
                <a:spcPts val="0"/>
              </a:spcBef>
              <a:spcAft>
                <a:spcPts val="0"/>
              </a:spcAft>
              <a:buClr>
                <a:srgbClr val="303030"/>
              </a:buClr>
              <a:buSzPts val="2050"/>
              <a:buFont typeface="Verdana"/>
              <a:buChar char="●"/>
            </a:pPr>
            <a:r>
              <a:rPr lang="en-US" sz="2050">
                <a:solidFill>
                  <a:srgbClr val="303030"/>
                </a:solidFill>
                <a:highlight>
                  <a:srgbClr val="FFFFFF"/>
                </a:highlight>
                <a:latin typeface="Verdana"/>
                <a:ea typeface="Verdana"/>
                <a:cs typeface="Verdana"/>
                <a:sym typeface="Verdana"/>
              </a:rPr>
              <a:t>bike type, passholder type, trip route category</a:t>
            </a:r>
            <a:endParaRPr sz="2050">
              <a:solidFill>
                <a:srgbClr val="303030"/>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t/>
            </a:r>
            <a:endParaRPr sz="2050">
              <a:solidFill>
                <a:srgbClr val="303030"/>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None/>
            </a:pPr>
            <a:r>
              <a:rPr b="1" lang="en-US" sz="2050">
                <a:solidFill>
                  <a:srgbClr val="303030"/>
                </a:solidFill>
                <a:highlight>
                  <a:srgbClr val="FFFFFF"/>
                </a:highlight>
                <a:latin typeface="Verdana"/>
                <a:ea typeface="Verdana"/>
                <a:cs typeface="Verdana"/>
                <a:sym typeface="Verdana"/>
              </a:rPr>
              <a:t>Station Data:</a:t>
            </a:r>
            <a:endParaRPr b="1" sz="2050">
              <a:solidFill>
                <a:srgbClr val="303030"/>
              </a:solidFill>
              <a:highlight>
                <a:srgbClr val="FFFFFF"/>
              </a:highlight>
              <a:latin typeface="Verdana"/>
              <a:ea typeface="Verdana"/>
              <a:cs typeface="Verdana"/>
              <a:sym typeface="Verdana"/>
            </a:endParaRPr>
          </a:p>
          <a:p>
            <a:pPr indent="-358775" lvl="0" marL="457200" rtl="0" algn="l">
              <a:lnSpc>
                <a:spcPct val="115000"/>
              </a:lnSpc>
              <a:spcBef>
                <a:spcPts val="0"/>
              </a:spcBef>
              <a:spcAft>
                <a:spcPts val="0"/>
              </a:spcAft>
              <a:buClr>
                <a:srgbClr val="303030"/>
              </a:buClr>
              <a:buSzPts val="2050"/>
              <a:buFont typeface="Verdana"/>
              <a:buChar char="●"/>
            </a:pPr>
            <a:r>
              <a:rPr lang="en-US" sz="2050">
                <a:solidFill>
                  <a:srgbClr val="303030"/>
                </a:solidFill>
                <a:highlight>
                  <a:srgbClr val="FFFFFF"/>
                </a:highlight>
                <a:latin typeface="Verdana"/>
                <a:ea typeface="Verdana"/>
                <a:cs typeface="Verdana"/>
                <a:sym typeface="Verdana"/>
              </a:rPr>
              <a:t>region (Downtown LA/Pasadena/North Hollywood/Westside)</a:t>
            </a:r>
            <a:endParaRPr sz="2050">
              <a:solidFill>
                <a:srgbClr val="303030"/>
              </a:solidFill>
              <a:highlight>
                <a:srgbClr val="FFFFFF"/>
              </a:highlight>
              <a:latin typeface="Verdana"/>
              <a:ea typeface="Verdana"/>
              <a:cs typeface="Verdana"/>
              <a:sym typeface="Verdana"/>
            </a:endParaRPr>
          </a:p>
          <a:p>
            <a:pPr indent="-358775" lvl="0" marL="457200" rtl="0" algn="l">
              <a:lnSpc>
                <a:spcPct val="115000"/>
              </a:lnSpc>
              <a:spcBef>
                <a:spcPts val="0"/>
              </a:spcBef>
              <a:spcAft>
                <a:spcPts val="0"/>
              </a:spcAft>
              <a:buClr>
                <a:srgbClr val="303030"/>
              </a:buClr>
              <a:buSzPts val="2050"/>
              <a:buFont typeface="Verdana"/>
              <a:buChar char="●"/>
            </a:pPr>
            <a:r>
              <a:rPr lang="en-US" sz="2050">
                <a:solidFill>
                  <a:srgbClr val="303030"/>
                </a:solidFill>
                <a:highlight>
                  <a:srgbClr val="FFFFFF"/>
                </a:highlight>
                <a:latin typeface="Verdana"/>
                <a:ea typeface="Verdana"/>
                <a:cs typeface="Verdana"/>
                <a:sym typeface="Verdana"/>
              </a:rPr>
              <a:t>status (Active/Inactive)</a:t>
            </a:r>
            <a:endParaRPr sz="2050">
              <a:solidFill>
                <a:srgbClr val="303030"/>
              </a:solidFill>
              <a:highlight>
                <a:srgbClr val="FFFFFF"/>
              </a:highlight>
              <a:latin typeface="Verdana"/>
              <a:ea typeface="Verdana"/>
              <a:cs typeface="Verdana"/>
              <a:sym typeface="Verdana"/>
            </a:endParaRPr>
          </a:p>
        </p:txBody>
      </p:sp>
      <p:pic>
        <p:nvPicPr>
          <p:cNvPr id="312" name="Google Shape;312;g10674a0e0ed_0_19"/>
          <p:cNvPicPr preferRelativeResize="0"/>
          <p:nvPr/>
        </p:nvPicPr>
        <p:blipFill>
          <a:blip r:embed="rId3">
            <a:alphaModFix/>
          </a:blip>
          <a:stretch>
            <a:fillRect/>
          </a:stretch>
        </p:blipFill>
        <p:spPr>
          <a:xfrm>
            <a:off x="9251700" y="1043350"/>
            <a:ext cx="2352525" cy="784175"/>
          </a:xfrm>
          <a:prstGeom prst="rect">
            <a:avLst/>
          </a:prstGeom>
          <a:noFill/>
          <a:ln>
            <a:noFill/>
          </a:ln>
        </p:spPr>
      </p:pic>
      <p:sp>
        <p:nvSpPr>
          <p:cNvPr id="313" name="Google Shape;313;g10674a0e0ed_0_19"/>
          <p:cNvSpPr txBox="1"/>
          <p:nvPr>
            <p:ph type="title"/>
          </p:nvPr>
        </p:nvSpPr>
        <p:spPr>
          <a:xfrm>
            <a:off x="2328950" y="1271033"/>
            <a:ext cx="8502600" cy="5772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lang="en-US" sz="3500">
                <a:latin typeface="Montserrat"/>
                <a:ea typeface="Montserrat"/>
                <a:cs typeface="Montserrat"/>
                <a:sym typeface="Montserrat"/>
              </a:rPr>
              <a:t>Metro </a:t>
            </a:r>
            <a:r>
              <a:rPr lang="en-US" sz="3500">
                <a:latin typeface="Montserrat"/>
                <a:ea typeface="Montserrat"/>
                <a:cs typeface="Montserrat"/>
                <a:sym typeface="Montserrat"/>
              </a:rPr>
              <a:t>Bike Share trip data</a:t>
            </a:r>
            <a:endParaRPr sz="35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cfd75a1bc5_0_124"/>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595" name="Google Shape;595;gcfd75a1bc5_0_124"/>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cfd75a1bc5_0_124"/>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Montserrat SemiBold"/>
              <a:buNone/>
            </a:pPr>
            <a:r>
              <a:rPr lang="en-US" sz="3900"/>
              <a:t>  Forecast on testing set - 1 week</a:t>
            </a:r>
            <a:endParaRPr sz="3900">
              <a:solidFill>
                <a:srgbClr val="000000"/>
              </a:solidFill>
            </a:endParaRPr>
          </a:p>
        </p:txBody>
      </p:sp>
      <p:pic>
        <p:nvPicPr>
          <p:cNvPr id="597" name="Google Shape;597;gcfd75a1bc5_0_124"/>
          <p:cNvPicPr preferRelativeResize="0"/>
          <p:nvPr/>
        </p:nvPicPr>
        <p:blipFill>
          <a:blip r:embed="rId3">
            <a:alphaModFix/>
          </a:blip>
          <a:stretch>
            <a:fillRect/>
          </a:stretch>
        </p:blipFill>
        <p:spPr>
          <a:xfrm>
            <a:off x="369375" y="2209000"/>
            <a:ext cx="11453251" cy="4356476"/>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cfd75a1bc5_0_133"/>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604" name="Google Shape;604;gcfd75a1bc5_0_133"/>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cfd75a1bc5_0_133"/>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Montserrat SemiBold"/>
              <a:buNone/>
            </a:pPr>
            <a:r>
              <a:rPr lang="en-US" sz="3900"/>
              <a:t>  Forecast on testing set - 1 day</a:t>
            </a:r>
            <a:endParaRPr sz="3900">
              <a:solidFill>
                <a:srgbClr val="000000"/>
              </a:solidFill>
            </a:endParaRPr>
          </a:p>
        </p:txBody>
      </p:sp>
      <p:pic>
        <p:nvPicPr>
          <p:cNvPr id="606" name="Google Shape;606;gcfd75a1bc5_0_133"/>
          <p:cNvPicPr preferRelativeResize="0"/>
          <p:nvPr/>
        </p:nvPicPr>
        <p:blipFill>
          <a:blip r:embed="rId3">
            <a:alphaModFix/>
          </a:blip>
          <a:stretch>
            <a:fillRect/>
          </a:stretch>
        </p:blipFill>
        <p:spPr>
          <a:xfrm>
            <a:off x="2676388" y="2072838"/>
            <a:ext cx="6839215" cy="4649013"/>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cfd75a1bc5_0_142"/>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613" name="Google Shape;613;gcfd75a1bc5_0_142"/>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cfd75a1bc5_0_142"/>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Montserrat SemiBold"/>
              <a:buNone/>
            </a:pPr>
            <a:r>
              <a:rPr lang="en-US" sz="3900"/>
              <a:t>  Fitting on all available data</a:t>
            </a:r>
            <a:endParaRPr sz="3900">
              <a:solidFill>
                <a:srgbClr val="000000"/>
              </a:solidFill>
            </a:endParaRPr>
          </a:p>
        </p:txBody>
      </p:sp>
      <p:pic>
        <p:nvPicPr>
          <p:cNvPr id="615" name="Google Shape;615;gcfd75a1bc5_0_142"/>
          <p:cNvPicPr preferRelativeResize="0"/>
          <p:nvPr/>
        </p:nvPicPr>
        <p:blipFill>
          <a:blip r:embed="rId3">
            <a:alphaModFix/>
          </a:blip>
          <a:stretch>
            <a:fillRect/>
          </a:stretch>
        </p:blipFill>
        <p:spPr>
          <a:xfrm>
            <a:off x="152400" y="2490188"/>
            <a:ext cx="11887201" cy="3946922"/>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cfd75a1bc5_0_151"/>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622" name="Google Shape;622;gcfd75a1bc5_0_151"/>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cfd75a1bc5_0_151"/>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Montserrat SemiBold"/>
              <a:buNone/>
            </a:pPr>
            <a:r>
              <a:rPr lang="en-US" sz="3900"/>
              <a:t>  Predicting 2021 Q4 demand</a:t>
            </a:r>
            <a:endParaRPr sz="3900">
              <a:solidFill>
                <a:srgbClr val="000000"/>
              </a:solidFill>
            </a:endParaRPr>
          </a:p>
        </p:txBody>
      </p:sp>
      <p:pic>
        <p:nvPicPr>
          <p:cNvPr id="624" name="Google Shape;624;gcfd75a1bc5_0_151"/>
          <p:cNvPicPr preferRelativeResize="0"/>
          <p:nvPr/>
        </p:nvPicPr>
        <p:blipFill>
          <a:blip r:embed="rId3">
            <a:alphaModFix/>
          </a:blip>
          <a:stretch>
            <a:fillRect/>
          </a:stretch>
        </p:blipFill>
        <p:spPr>
          <a:xfrm>
            <a:off x="152400" y="2385713"/>
            <a:ext cx="11887201" cy="3970139"/>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cfd75a1bc5_0_160"/>
          <p:cNvSpPr/>
          <p:nvPr/>
        </p:nvSpPr>
        <p:spPr>
          <a:xfrm>
            <a:off x="0" y="708988"/>
            <a:ext cx="12192000" cy="1195200"/>
          </a:xfrm>
          <a:prstGeom prst="rect">
            <a:avLst/>
          </a:prstGeom>
          <a:solidFill>
            <a:srgbClr val="1DB95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631" name="Google Shape;631;gcfd75a1bc5_0_160"/>
          <p:cNvSpPr/>
          <p:nvPr/>
        </p:nvSpPr>
        <p:spPr>
          <a:xfrm>
            <a:off x="11562050" y="6437100"/>
            <a:ext cx="544800" cy="37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cfd75a1bc5_0_160"/>
          <p:cNvSpPr txBox="1"/>
          <p:nvPr>
            <p:ph type="title"/>
          </p:nvPr>
        </p:nvSpPr>
        <p:spPr>
          <a:xfrm>
            <a:off x="23650" y="691525"/>
            <a:ext cx="12192000" cy="1195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Montserrat SemiBold"/>
              <a:buNone/>
            </a:pPr>
            <a:r>
              <a:rPr lang="en-US" sz="3900"/>
              <a:t>  Predicting 2021 Q4 demand</a:t>
            </a:r>
            <a:endParaRPr sz="3900">
              <a:solidFill>
                <a:srgbClr val="000000"/>
              </a:solidFill>
            </a:endParaRPr>
          </a:p>
        </p:txBody>
      </p:sp>
      <p:pic>
        <p:nvPicPr>
          <p:cNvPr id="633" name="Google Shape;633;gcfd75a1bc5_0_160"/>
          <p:cNvPicPr preferRelativeResize="0"/>
          <p:nvPr/>
        </p:nvPicPr>
        <p:blipFill>
          <a:blip r:embed="rId3">
            <a:alphaModFix/>
          </a:blip>
          <a:stretch>
            <a:fillRect/>
          </a:stretch>
        </p:blipFill>
        <p:spPr>
          <a:xfrm>
            <a:off x="331150" y="2280163"/>
            <a:ext cx="5181600" cy="4038600"/>
          </a:xfrm>
          <a:prstGeom prst="rect">
            <a:avLst/>
          </a:prstGeom>
          <a:noFill/>
          <a:ln>
            <a:noFill/>
          </a:ln>
        </p:spPr>
      </p:pic>
      <p:pic>
        <p:nvPicPr>
          <p:cNvPr id="634" name="Google Shape;634;gcfd75a1bc5_0_160"/>
          <p:cNvPicPr preferRelativeResize="0"/>
          <p:nvPr/>
        </p:nvPicPr>
        <p:blipFill>
          <a:blip r:embed="rId4">
            <a:alphaModFix/>
          </a:blip>
          <a:stretch>
            <a:fillRect/>
          </a:stretch>
        </p:blipFill>
        <p:spPr>
          <a:xfrm>
            <a:off x="6380450" y="2280163"/>
            <a:ext cx="5181600" cy="3981450"/>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cdb1e5ad6f_0_179"/>
          <p:cNvSpPr/>
          <p:nvPr/>
        </p:nvSpPr>
        <p:spPr>
          <a:xfrm>
            <a:off x="0" y="20275"/>
            <a:ext cx="12211800" cy="5820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cdb1e5ad6f_0_179"/>
          <p:cNvSpPr txBox="1"/>
          <p:nvPr/>
        </p:nvSpPr>
        <p:spPr>
          <a:xfrm>
            <a:off x="443345" y="1987420"/>
            <a:ext cx="10594800" cy="3249300"/>
          </a:xfrm>
          <a:prstGeom prst="rect">
            <a:avLst/>
          </a:prstGeom>
          <a:noFill/>
          <a:ln>
            <a:noFill/>
          </a:ln>
        </p:spPr>
        <p:txBody>
          <a:bodyPr anchorCtr="0" anchor="ctr" bIns="45700" lIns="91425" spcFirstLastPara="1" rIns="91425" wrap="square" tIns="45700">
            <a:normAutofit/>
          </a:bodyPr>
          <a:lstStyle/>
          <a:p>
            <a:pPr indent="0" lvl="0" marL="0" marR="0" rtl="0" algn="l">
              <a:lnSpc>
                <a:spcPct val="130000"/>
              </a:lnSpc>
              <a:spcBef>
                <a:spcPts val="0"/>
              </a:spcBef>
              <a:spcAft>
                <a:spcPts val="0"/>
              </a:spcAft>
              <a:buClr>
                <a:srgbClr val="EEBB00"/>
              </a:buClr>
              <a:buSzPts val="7200"/>
              <a:buFont typeface="Montserrat SemiBold"/>
              <a:buNone/>
            </a:pPr>
            <a:r>
              <a:rPr b="1" i="0" lang="en-US" sz="7200" u="none" cap="none" strike="noStrike">
                <a:solidFill>
                  <a:srgbClr val="38761D"/>
                </a:solidFill>
                <a:latin typeface="Montserrat SemiBold"/>
                <a:ea typeface="Montserrat SemiBold"/>
                <a:cs typeface="Montserrat SemiBold"/>
                <a:sym typeface="Montserrat SemiBold"/>
              </a:rPr>
              <a:t>THANK YOU </a:t>
            </a:r>
            <a:endParaRPr b="1" i="0" sz="7200" u="none" cap="none" strike="noStrike">
              <a:solidFill>
                <a:srgbClr val="38761D"/>
              </a:solidFill>
              <a:latin typeface="Montserrat SemiBold"/>
              <a:ea typeface="Montserrat SemiBold"/>
              <a:cs typeface="Montserrat SemiBold"/>
              <a:sym typeface="Montserrat SemiBold"/>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10674a0e0ed_0_159"/>
          <p:cNvPicPr preferRelativeResize="0"/>
          <p:nvPr/>
        </p:nvPicPr>
        <p:blipFill rotWithShape="1">
          <a:blip r:embed="rId3">
            <a:alphaModFix/>
          </a:blip>
          <a:srcRect b="0" l="0" r="54790" t="0"/>
          <a:stretch/>
        </p:blipFill>
        <p:spPr>
          <a:xfrm>
            <a:off x="3733801" y="0"/>
            <a:ext cx="4651827" cy="6857999"/>
          </a:xfrm>
          <a:prstGeom prst="rect">
            <a:avLst/>
          </a:prstGeom>
          <a:noFill/>
          <a:ln>
            <a:noFill/>
          </a:ln>
        </p:spPr>
      </p:pic>
      <p:sp>
        <p:nvSpPr>
          <p:cNvPr id="320" name="Google Shape;320;g10674a0e0ed_0_159"/>
          <p:cNvSpPr/>
          <p:nvPr/>
        </p:nvSpPr>
        <p:spPr>
          <a:xfrm>
            <a:off x="0" y="1995625"/>
            <a:ext cx="12192000" cy="41622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10674a0e0ed_0_159"/>
          <p:cNvSpPr txBox="1"/>
          <p:nvPr/>
        </p:nvSpPr>
        <p:spPr>
          <a:xfrm>
            <a:off x="1962050" y="3153175"/>
            <a:ext cx="9425100" cy="10158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sz="5400">
                <a:solidFill>
                  <a:schemeClr val="dk1"/>
                </a:solidFill>
                <a:latin typeface="Montserrat SemiBold"/>
                <a:ea typeface="Montserrat SemiBold"/>
                <a:cs typeface="Montserrat SemiBold"/>
                <a:sym typeface="Montserrat SemiBold"/>
              </a:rPr>
              <a:t>Exploratory Data Analysis</a:t>
            </a:r>
            <a:endParaRPr b="0" i="0" sz="2400" u="none" cap="none" strike="noStrike">
              <a:solidFill>
                <a:srgbClr val="000000"/>
              </a:solidFill>
              <a:latin typeface="Lato"/>
              <a:ea typeface="Lato"/>
              <a:cs typeface="Lato"/>
              <a:sym typeface="Lato"/>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0674a0e0ed_0_55"/>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10674a0e0ed_0_55"/>
          <p:cNvSpPr/>
          <p:nvPr/>
        </p:nvSpPr>
        <p:spPr>
          <a:xfrm>
            <a:off x="160350" y="2240775"/>
            <a:ext cx="11871300" cy="401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329" name="Google Shape;329;g10674a0e0ed_0_55"/>
          <p:cNvSpPr txBox="1"/>
          <p:nvPr>
            <p:ph type="title"/>
          </p:nvPr>
        </p:nvSpPr>
        <p:spPr>
          <a:xfrm>
            <a:off x="2385950" y="664875"/>
            <a:ext cx="76548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3200">
                <a:latin typeface="Montserrat ExtraBold"/>
                <a:ea typeface="Montserrat ExtraBold"/>
                <a:cs typeface="Montserrat ExtraBold"/>
                <a:sym typeface="Montserrat ExtraBold"/>
              </a:rPr>
              <a:t>Station status</a:t>
            </a:r>
            <a:endParaRPr sz="3200">
              <a:solidFill>
                <a:schemeClr val="dk1"/>
              </a:solidFill>
              <a:latin typeface="Montserrat ExtraBold"/>
              <a:ea typeface="Montserrat ExtraBold"/>
              <a:cs typeface="Montserrat ExtraBold"/>
              <a:sym typeface="Montserrat ExtraBold"/>
            </a:endParaRPr>
          </a:p>
        </p:txBody>
      </p:sp>
      <p:pic>
        <p:nvPicPr>
          <p:cNvPr id="330" name="Google Shape;330;g10674a0e0ed_0_55"/>
          <p:cNvPicPr preferRelativeResize="0"/>
          <p:nvPr/>
        </p:nvPicPr>
        <p:blipFill>
          <a:blip r:embed="rId3">
            <a:alphaModFix/>
          </a:blip>
          <a:stretch>
            <a:fillRect/>
          </a:stretch>
        </p:blipFill>
        <p:spPr>
          <a:xfrm>
            <a:off x="4839200" y="2488450"/>
            <a:ext cx="6410476" cy="3434375"/>
          </a:xfrm>
          <a:prstGeom prst="rect">
            <a:avLst/>
          </a:prstGeom>
          <a:noFill/>
          <a:ln>
            <a:noFill/>
          </a:ln>
        </p:spPr>
      </p:pic>
      <p:sp>
        <p:nvSpPr>
          <p:cNvPr id="331" name="Google Shape;331;g10674a0e0ed_0_55"/>
          <p:cNvSpPr txBox="1"/>
          <p:nvPr/>
        </p:nvSpPr>
        <p:spPr>
          <a:xfrm>
            <a:off x="898500" y="3273125"/>
            <a:ext cx="3529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solidFill>
                  <a:srgbClr val="1DB954"/>
                </a:solidFill>
                <a:latin typeface="Lato"/>
                <a:ea typeface="Lato"/>
                <a:cs typeface="Lato"/>
                <a:sym typeface="Lato"/>
              </a:rPr>
              <a:t>85%</a:t>
            </a:r>
            <a:r>
              <a:rPr lang="en-US" sz="2000">
                <a:solidFill>
                  <a:schemeClr val="dk1"/>
                </a:solidFill>
                <a:latin typeface="Lato"/>
                <a:ea typeface="Lato"/>
                <a:cs typeface="Lato"/>
                <a:sym typeface="Lato"/>
              </a:rPr>
              <a:t>   active stations </a:t>
            </a:r>
            <a:endParaRPr sz="2000">
              <a:solidFill>
                <a:schemeClr val="dk1"/>
              </a:solidFill>
              <a:latin typeface="Lato"/>
              <a:ea typeface="Lato"/>
              <a:cs typeface="Lato"/>
              <a:sym typeface="Lato"/>
            </a:endParaRPr>
          </a:p>
          <a:p>
            <a:pPr indent="0" lvl="0" marL="0" rtl="0" algn="l">
              <a:spcBef>
                <a:spcPts val="0"/>
              </a:spcBef>
              <a:spcAft>
                <a:spcPts val="0"/>
              </a:spcAft>
              <a:buNone/>
            </a:pPr>
            <a:r>
              <a:rPr lang="en-US" sz="2000">
                <a:solidFill>
                  <a:schemeClr val="dk1"/>
                </a:solidFill>
                <a:latin typeface="Lato"/>
                <a:ea typeface="Lato"/>
                <a:cs typeface="Lato"/>
                <a:sym typeface="Lato"/>
              </a:rPr>
              <a:t>15% inactive stations</a:t>
            </a:r>
            <a:endParaRPr/>
          </a:p>
        </p:txBody>
      </p:sp>
    </p:spTree>
  </p:cSld>
  <p:clrMapOvr>
    <a:masterClrMapping/>
  </p:clrMapOvr>
  <mc:AlternateContent>
    <mc:Choice Requires="p14">
      <p:transition spd="med" p14:dur="6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0674a0e0ed_0_103"/>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10674a0e0ed_0_103"/>
          <p:cNvSpPr/>
          <p:nvPr/>
        </p:nvSpPr>
        <p:spPr>
          <a:xfrm>
            <a:off x="160350" y="2240775"/>
            <a:ext cx="11871300" cy="401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339" name="Google Shape;339;g10674a0e0ed_0_103"/>
          <p:cNvSpPr txBox="1"/>
          <p:nvPr>
            <p:ph type="title"/>
          </p:nvPr>
        </p:nvSpPr>
        <p:spPr>
          <a:xfrm>
            <a:off x="2385950" y="436275"/>
            <a:ext cx="76548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3200">
                <a:latin typeface="Montserrat ExtraBold"/>
                <a:ea typeface="Montserrat ExtraBold"/>
                <a:cs typeface="Montserrat ExtraBold"/>
                <a:sym typeface="Montserrat ExtraBold"/>
              </a:rPr>
              <a:t>Demand (count of unique trips)</a:t>
            </a:r>
            <a:endParaRPr sz="3200">
              <a:solidFill>
                <a:schemeClr val="dk1"/>
              </a:solidFill>
              <a:latin typeface="Montserrat ExtraBold"/>
              <a:ea typeface="Montserrat ExtraBold"/>
              <a:cs typeface="Montserrat ExtraBold"/>
              <a:sym typeface="Montserrat ExtraBold"/>
            </a:endParaRPr>
          </a:p>
        </p:txBody>
      </p:sp>
      <p:pic>
        <p:nvPicPr>
          <p:cNvPr id="340" name="Google Shape;340;g10674a0e0ed_0_103"/>
          <p:cNvPicPr preferRelativeResize="0"/>
          <p:nvPr/>
        </p:nvPicPr>
        <p:blipFill>
          <a:blip r:embed="rId3">
            <a:alphaModFix/>
          </a:blip>
          <a:stretch>
            <a:fillRect/>
          </a:stretch>
        </p:blipFill>
        <p:spPr>
          <a:xfrm>
            <a:off x="988350" y="4215400"/>
            <a:ext cx="4779449" cy="2584126"/>
          </a:xfrm>
          <a:prstGeom prst="rect">
            <a:avLst/>
          </a:prstGeom>
          <a:noFill/>
          <a:ln>
            <a:noFill/>
          </a:ln>
        </p:spPr>
      </p:pic>
      <p:pic>
        <p:nvPicPr>
          <p:cNvPr id="341" name="Google Shape;341;g10674a0e0ed_0_103"/>
          <p:cNvPicPr preferRelativeResize="0"/>
          <p:nvPr/>
        </p:nvPicPr>
        <p:blipFill>
          <a:blip r:embed="rId4">
            <a:alphaModFix/>
          </a:blip>
          <a:stretch>
            <a:fillRect/>
          </a:stretch>
        </p:blipFill>
        <p:spPr>
          <a:xfrm>
            <a:off x="6589425" y="4139200"/>
            <a:ext cx="4779449" cy="2660325"/>
          </a:xfrm>
          <a:prstGeom prst="rect">
            <a:avLst/>
          </a:prstGeom>
          <a:noFill/>
          <a:ln>
            <a:noFill/>
          </a:ln>
        </p:spPr>
      </p:pic>
      <p:pic>
        <p:nvPicPr>
          <p:cNvPr id="342" name="Google Shape;342;g10674a0e0ed_0_103"/>
          <p:cNvPicPr preferRelativeResize="0"/>
          <p:nvPr/>
        </p:nvPicPr>
        <p:blipFill>
          <a:blip r:embed="rId5">
            <a:alphaModFix/>
          </a:blip>
          <a:stretch>
            <a:fillRect/>
          </a:stretch>
        </p:blipFill>
        <p:spPr>
          <a:xfrm>
            <a:off x="6745125" y="1591925"/>
            <a:ext cx="4159498" cy="2378300"/>
          </a:xfrm>
          <a:prstGeom prst="rect">
            <a:avLst/>
          </a:prstGeom>
          <a:noFill/>
          <a:ln>
            <a:noFill/>
          </a:ln>
        </p:spPr>
      </p:pic>
      <p:pic>
        <p:nvPicPr>
          <p:cNvPr id="343" name="Google Shape;343;g10674a0e0ed_0_103"/>
          <p:cNvPicPr preferRelativeResize="0"/>
          <p:nvPr/>
        </p:nvPicPr>
        <p:blipFill>
          <a:blip r:embed="rId6">
            <a:alphaModFix/>
          </a:blip>
          <a:stretch>
            <a:fillRect/>
          </a:stretch>
        </p:blipFill>
        <p:spPr>
          <a:xfrm>
            <a:off x="1048475" y="1591925"/>
            <a:ext cx="4599576" cy="2471074"/>
          </a:xfrm>
          <a:prstGeom prst="rect">
            <a:avLst/>
          </a:prstGeom>
          <a:noFill/>
          <a:ln>
            <a:noFill/>
          </a:ln>
        </p:spPr>
      </p:pic>
    </p:spTree>
  </p:cSld>
  <p:clrMapOvr>
    <a:masterClrMapping/>
  </p:clrMapOvr>
  <mc:AlternateContent>
    <mc:Choice Requires="p14">
      <p:transition spd="med" p14:dur="6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0674a0e0ed_0_82"/>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10674a0e0ed_0_82"/>
          <p:cNvSpPr/>
          <p:nvPr/>
        </p:nvSpPr>
        <p:spPr>
          <a:xfrm>
            <a:off x="160350" y="2240775"/>
            <a:ext cx="11871300" cy="401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351" name="Google Shape;351;g10674a0e0ed_0_82"/>
          <p:cNvSpPr txBox="1"/>
          <p:nvPr>
            <p:ph type="title"/>
          </p:nvPr>
        </p:nvSpPr>
        <p:spPr>
          <a:xfrm>
            <a:off x="2843150" y="741086"/>
            <a:ext cx="61626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3200">
                <a:latin typeface="Montserrat ExtraBold"/>
                <a:ea typeface="Montserrat ExtraBold"/>
                <a:cs typeface="Montserrat ExtraBold"/>
                <a:sym typeface="Montserrat ExtraBold"/>
              </a:rPr>
              <a:t>Demand</a:t>
            </a:r>
            <a:endParaRPr sz="3200">
              <a:solidFill>
                <a:schemeClr val="dk1"/>
              </a:solidFill>
              <a:latin typeface="Montserrat ExtraBold"/>
              <a:ea typeface="Montserrat ExtraBold"/>
              <a:cs typeface="Montserrat ExtraBold"/>
              <a:sym typeface="Montserrat ExtraBold"/>
            </a:endParaRPr>
          </a:p>
        </p:txBody>
      </p:sp>
      <p:sp>
        <p:nvSpPr>
          <p:cNvPr id="352" name="Google Shape;352;g10674a0e0ed_0_82"/>
          <p:cNvSpPr txBox="1"/>
          <p:nvPr/>
        </p:nvSpPr>
        <p:spPr>
          <a:xfrm>
            <a:off x="452825" y="2477875"/>
            <a:ext cx="4302900" cy="2355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900"/>
              <a:buFont typeface="Arial"/>
              <a:buNone/>
            </a:pPr>
            <a:r>
              <a:rPr b="1" lang="en-US" sz="4100">
                <a:solidFill>
                  <a:srgbClr val="1DB954"/>
                </a:solidFill>
                <a:latin typeface="Lato"/>
                <a:ea typeface="Lato"/>
                <a:cs typeface="Lato"/>
                <a:sym typeface="Lato"/>
              </a:rPr>
              <a:t>Fridays</a:t>
            </a:r>
            <a:r>
              <a:rPr b="0" i="0" lang="en-US" sz="6600" u="none" cap="none" strike="noStrike">
                <a:solidFill>
                  <a:srgbClr val="1DB954"/>
                </a:solidFill>
                <a:latin typeface="Lato"/>
                <a:ea typeface="Lato"/>
                <a:cs typeface="Lato"/>
                <a:sym typeface="Lato"/>
              </a:rPr>
              <a:t> </a:t>
            </a:r>
            <a:r>
              <a:rPr b="0" i="0" lang="en-US" sz="2000" u="none" cap="none" strike="noStrike">
                <a:solidFill>
                  <a:srgbClr val="000000"/>
                </a:solidFill>
                <a:latin typeface="Lato"/>
                <a:ea typeface="Lato"/>
                <a:cs typeface="Lato"/>
                <a:sym typeface="Lato"/>
              </a:rPr>
              <a:t> S</a:t>
            </a:r>
            <a:r>
              <a:rPr lang="en-US" sz="2000">
                <a:latin typeface="Lato"/>
                <a:ea typeface="Lato"/>
                <a:cs typeface="Lato"/>
                <a:sym typeface="Lato"/>
              </a:rPr>
              <a:t>eem to have the most demand, and Mondays have the lowest demand.</a:t>
            </a:r>
            <a:endParaRPr b="0" i="0" sz="20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t/>
            </a:r>
            <a:endParaRPr b="0" i="0" sz="2400" u="none" cap="none" strike="noStrike">
              <a:solidFill>
                <a:srgbClr val="000000"/>
              </a:solidFill>
              <a:latin typeface="Lato"/>
              <a:ea typeface="Lato"/>
              <a:cs typeface="Lato"/>
              <a:sym typeface="Lato"/>
            </a:endParaRPr>
          </a:p>
        </p:txBody>
      </p:sp>
      <p:pic>
        <p:nvPicPr>
          <p:cNvPr id="353" name="Google Shape;353;g10674a0e0ed_0_82"/>
          <p:cNvPicPr preferRelativeResize="0"/>
          <p:nvPr/>
        </p:nvPicPr>
        <p:blipFill>
          <a:blip r:embed="rId3">
            <a:alphaModFix/>
          </a:blip>
          <a:stretch>
            <a:fillRect/>
          </a:stretch>
        </p:blipFill>
        <p:spPr>
          <a:xfrm>
            <a:off x="5689225" y="2393175"/>
            <a:ext cx="5347298" cy="3572174"/>
          </a:xfrm>
          <a:prstGeom prst="rect">
            <a:avLst/>
          </a:prstGeom>
          <a:noFill/>
          <a:ln>
            <a:noFill/>
          </a:ln>
        </p:spPr>
      </p:pic>
    </p:spTree>
  </p:cSld>
  <p:clrMapOvr>
    <a:masterClrMapping/>
  </p:clrMapOvr>
  <mc:AlternateContent>
    <mc:Choice Requires="p14">
      <p:transition spd="med" p14:dur="6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cdb1e5ad6f_0_85"/>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cdb1e5ad6f_0_85"/>
          <p:cNvSpPr/>
          <p:nvPr/>
        </p:nvSpPr>
        <p:spPr>
          <a:xfrm>
            <a:off x="160350" y="2240775"/>
            <a:ext cx="11871300" cy="401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ato"/>
              <a:ea typeface="Lato"/>
              <a:cs typeface="Lato"/>
              <a:sym typeface="Lato"/>
            </a:endParaRPr>
          </a:p>
        </p:txBody>
      </p:sp>
      <p:sp>
        <p:nvSpPr>
          <p:cNvPr id="361" name="Google Shape;361;gcdb1e5ad6f_0_85"/>
          <p:cNvSpPr txBox="1"/>
          <p:nvPr>
            <p:ph type="title"/>
          </p:nvPr>
        </p:nvSpPr>
        <p:spPr>
          <a:xfrm>
            <a:off x="2843150" y="741086"/>
            <a:ext cx="61626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3200">
                <a:latin typeface="Montserrat ExtraBold"/>
                <a:ea typeface="Montserrat ExtraBold"/>
                <a:cs typeface="Montserrat ExtraBold"/>
                <a:sym typeface="Montserrat ExtraBold"/>
              </a:rPr>
              <a:t>Average trip duration</a:t>
            </a:r>
            <a:endParaRPr sz="3200">
              <a:solidFill>
                <a:schemeClr val="dk1"/>
              </a:solidFill>
              <a:latin typeface="Montserrat ExtraBold"/>
              <a:ea typeface="Montserrat ExtraBold"/>
              <a:cs typeface="Montserrat ExtraBold"/>
              <a:sym typeface="Montserrat ExtraBold"/>
            </a:endParaRPr>
          </a:p>
        </p:txBody>
      </p:sp>
      <p:sp>
        <p:nvSpPr>
          <p:cNvPr id="362" name="Google Shape;362;gcdb1e5ad6f_0_85"/>
          <p:cNvSpPr txBox="1"/>
          <p:nvPr/>
        </p:nvSpPr>
        <p:spPr>
          <a:xfrm>
            <a:off x="452825" y="2477875"/>
            <a:ext cx="8468100" cy="2355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900"/>
              <a:buFont typeface="Arial"/>
              <a:buNone/>
            </a:pPr>
            <a:r>
              <a:rPr b="1" lang="en-US" sz="2000">
                <a:latin typeface="Lato"/>
                <a:ea typeface="Lato"/>
                <a:cs typeface="Lato"/>
                <a:sym typeface="Lato"/>
              </a:rPr>
              <a:t>Average duration for each year has been increasing since 2019.</a:t>
            </a:r>
            <a:endParaRPr b="1" sz="2000">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rPr b="1" lang="en-US" sz="2000">
                <a:latin typeface="Lato"/>
                <a:ea typeface="Lato"/>
                <a:cs typeface="Lato"/>
                <a:sym typeface="Lato"/>
              </a:rPr>
              <a:t>Trips in weekends have longer duration than trips in weekdays.</a:t>
            </a:r>
            <a:endParaRPr b="1" sz="2000">
              <a:latin typeface="Lato"/>
              <a:ea typeface="Lato"/>
              <a:cs typeface="Lato"/>
              <a:sym typeface="Lato"/>
            </a:endParaRPr>
          </a:p>
        </p:txBody>
      </p:sp>
      <p:pic>
        <p:nvPicPr>
          <p:cNvPr id="363" name="Google Shape;363;gcdb1e5ad6f_0_85"/>
          <p:cNvPicPr preferRelativeResize="0"/>
          <p:nvPr/>
        </p:nvPicPr>
        <p:blipFill>
          <a:blip r:embed="rId3">
            <a:alphaModFix/>
          </a:blip>
          <a:stretch>
            <a:fillRect/>
          </a:stretch>
        </p:blipFill>
        <p:spPr>
          <a:xfrm>
            <a:off x="860075" y="3382612"/>
            <a:ext cx="3795278" cy="2589826"/>
          </a:xfrm>
          <a:prstGeom prst="rect">
            <a:avLst/>
          </a:prstGeom>
          <a:noFill/>
          <a:ln>
            <a:noFill/>
          </a:ln>
        </p:spPr>
      </p:pic>
      <p:pic>
        <p:nvPicPr>
          <p:cNvPr id="364" name="Google Shape;364;gcdb1e5ad6f_0_85"/>
          <p:cNvPicPr preferRelativeResize="0"/>
          <p:nvPr/>
        </p:nvPicPr>
        <p:blipFill>
          <a:blip r:embed="rId4">
            <a:alphaModFix/>
          </a:blip>
          <a:stretch>
            <a:fillRect/>
          </a:stretch>
        </p:blipFill>
        <p:spPr>
          <a:xfrm>
            <a:off x="5919900" y="3382600"/>
            <a:ext cx="3999148" cy="2589849"/>
          </a:xfrm>
          <a:prstGeom prst="rect">
            <a:avLst/>
          </a:prstGeom>
          <a:noFill/>
          <a:ln>
            <a:noFill/>
          </a:ln>
        </p:spPr>
      </p:pic>
    </p:spTree>
  </p:cSld>
  <p:clrMapOvr>
    <a:masterClrMapping/>
  </p:clrMapOvr>
  <mc:AlternateContent>
    <mc:Choice Requires="p14">
      <p:transition spd="med" p14:dur="6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0674a0e0ed_0_70"/>
          <p:cNvSpPr/>
          <p:nvPr/>
        </p:nvSpPr>
        <p:spPr>
          <a:xfrm>
            <a:off x="250" y="842050"/>
            <a:ext cx="12240300" cy="6072600"/>
          </a:xfrm>
          <a:prstGeom prst="rect">
            <a:avLst/>
          </a:prstGeom>
          <a:solidFill>
            <a:srgbClr val="1DB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10674a0e0ed_0_70"/>
          <p:cNvSpPr/>
          <p:nvPr/>
        </p:nvSpPr>
        <p:spPr>
          <a:xfrm>
            <a:off x="160350" y="2240775"/>
            <a:ext cx="11871300" cy="401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Lato"/>
              <a:ea typeface="Lato"/>
              <a:cs typeface="Lato"/>
              <a:sym typeface="Lato"/>
            </a:endParaRPr>
          </a:p>
        </p:txBody>
      </p:sp>
      <p:sp>
        <p:nvSpPr>
          <p:cNvPr id="372" name="Google Shape;372;g10674a0e0ed_0_70"/>
          <p:cNvSpPr txBox="1"/>
          <p:nvPr>
            <p:ph type="title"/>
          </p:nvPr>
        </p:nvSpPr>
        <p:spPr>
          <a:xfrm>
            <a:off x="2843150" y="893486"/>
            <a:ext cx="6162600" cy="145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Montserrat ExtraBold"/>
              <a:buNone/>
            </a:pPr>
            <a:r>
              <a:rPr lang="en-US" sz="3200">
                <a:latin typeface="Montserrat ExtraBold"/>
                <a:ea typeface="Montserrat ExtraBold"/>
                <a:cs typeface="Montserrat ExtraBold"/>
                <a:sym typeface="Montserrat ExtraBold"/>
              </a:rPr>
              <a:t>Unique start station</a:t>
            </a:r>
            <a:endParaRPr sz="3200">
              <a:latin typeface="Montserrat ExtraBold"/>
              <a:ea typeface="Montserrat ExtraBold"/>
              <a:cs typeface="Montserrat ExtraBold"/>
              <a:sym typeface="Montserrat ExtraBold"/>
            </a:endParaRPr>
          </a:p>
          <a:p>
            <a:pPr indent="0" lvl="0" marL="0" rtl="0" algn="ctr">
              <a:lnSpc>
                <a:spcPct val="90000"/>
              </a:lnSpc>
              <a:spcBef>
                <a:spcPts val="0"/>
              </a:spcBef>
              <a:spcAft>
                <a:spcPts val="0"/>
              </a:spcAft>
              <a:buClr>
                <a:schemeClr val="dk1"/>
              </a:buClr>
              <a:buSzPts val="4400"/>
              <a:buFont typeface="Montserrat ExtraBold"/>
              <a:buNone/>
            </a:pPr>
            <a:r>
              <a:t/>
            </a:r>
            <a:endParaRPr sz="3200">
              <a:latin typeface="Montserrat ExtraBold"/>
              <a:ea typeface="Montserrat ExtraBold"/>
              <a:cs typeface="Montserrat ExtraBold"/>
              <a:sym typeface="Montserrat ExtraBold"/>
            </a:endParaRPr>
          </a:p>
        </p:txBody>
      </p:sp>
      <p:sp>
        <p:nvSpPr>
          <p:cNvPr id="373" name="Google Shape;373;g10674a0e0ed_0_70"/>
          <p:cNvSpPr txBox="1"/>
          <p:nvPr/>
        </p:nvSpPr>
        <p:spPr>
          <a:xfrm>
            <a:off x="452825" y="2477875"/>
            <a:ext cx="6597600" cy="2355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900"/>
              <a:buFont typeface="Arial"/>
              <a:buNone/>
            </a:pPr>
            <a:r>
              <a:t/>
            </a:r>
            <a:endParaRPr b="1" sz="2000">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t/>
            </a:r>
            <a:endParaRPr sz="2000">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rPr lang="en-US" sz="2000">
                <a:latin typeface="Lato"/>
                <a:ea typeface="Lato"/>
                <a:cs typeface="Lato"/>
                <a:sym typeface="Lato"/>
              </a:rPr>
              <a:t>More stations were built starting 2019.</a:t>
            </a:r>
            <a:endParaRPr sz="2000">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t/>
            </a:r>
            <a:endParaRPr sz="2000">
              <a:latin typeface="Lato"/>
              <a:ea typeface="Lato"/>
              <a:cs typeface="Lato"/>
              <a:sym typeface="Lato"/>
            </a:endParaRPr>
          </a:p>
          <a:p>
            <a:pPr indent="0" lvl="0" marL="0" marR="0" rtl="0" algn="l">
              <a:lnSpc>
                <a:spcPct val="100000"/>
              </a:lnSpc>
              <a:spcBef>
                <a:spcPts val="0"/>
              </a:spcBef>
              <a:spcAft>
                <a:spcPts val="0"/>
              </a:spcAft>
              <a:buClr>
                <a:schemeClr val="dk1"/>
              </a:buClr>
              <a:buSzPts val="1900"/>
              <a:buFont typeface="Arial"/>
              <a:buNone/>
            </a:pPr>
            <a:r>
              <a:t/>
            </a:r>
            <a:endParaRPr b="0" i="0" sz="2400" u="none" cap="none" strike="noStrike">
              <a:solidFill>
                <a:srgbClr val="000000"/>
              </a:solidFill>
              <a:latin typeface="Lato"/>
              <a:ea typeface="Lato"/>
              <a:cs typeface="Lato"/>
              <a:sym typeface="Lato"/>
            </a:endParaRPr>
          </a:p>
        </p:txBody>
      </p:sp>
      <p:pic>
        <p:nvPicPr>
          <p:cNvPr id="374" name="Google Shape;374;g10674a0e0ed_0_70"/>
          <p:cNvPicPr preferRelativeResize="0"/>
          <p:nvPr/>
        </p:nvPicPr>
        <p:blipFill>
          <a:blip r:embed="rId3">
            <a:alphaModFix/>
          </a:blip>
          <a:stretch>
            <a:fillRect/>
          </a:stretch>
        </p:blipFill>
        <p:spPr>
          <a:xfrm>
            <a:off x="5425997" y="2372826"/>
            <a:ext cx="5686174" cy="3880150"/>
          </a:xfrm>
          <a:prstGeom prst="rect">
            <a:avLst/>
          </a:prstGeom>
          <a:noFill/>
          <a:ln>
            <a:noFill/>
          </a:ln>
        </p:spPr>
      </p:pic>
    </p:spTree>
  </p:cSld>
  <p:clrMapOvr>
    <a:masterClrMapping/>
  </p:clrMapOvr>
  <mc:AlternateContent>
    <mc:Choice Requires="p14">
      <p:transition spd="med" p14:dur="6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Yello">
      <a:dk1>
        <a:srgbClr val="000000"/>
      </a:dk1>
      <a:lt1>
        <a:srgbClr val="FFFFFF"/>
      </a:lt1>
      <a:dk2>
        <a:srgbClr val="44546A"/>
      </a:dk2>
      <a:lt2>
        <a:srgbClr val="E7E6E6"/>
      </a:lt2>
      <a:accent1>
        <a:srgbClr val="FFD63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2019-07-11T07:37:39Z</dcterms:created>
  <dc:creator>Al Fitra</dc:creator>
</cp:coreProperties>
</file>